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7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8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9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0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1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2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3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2"/>
  </p:notesMasterIdLst>
  <p:sldIdLst>
    <p:sldId id="256" r:id="rId3"/>
    <p:sldId id="563" r:id="rId4"/>
    <p:sldId id="562" r:id="rId5"/>
    <p:sldId id="444" r:id="rId6"/>
    <p:sldId id="445" r:id="rId7"/>
    <p:sldId id="430" r:id="rId8"/>
    <p:sldId id="564" r:id="rId9"/>
    <p:sldId id="527" r:id="rId10"/>
    <p:sldId id="556" r:id="rId11"/>
    <p:sldId id="565" r:id="rId12"/>
    <p:sldId id="570" r:id="rId13"/>
    <p:sldId id="477" r:id="rId14"/>
    <p:sldId id="481" r:id="rId15"/>
    <p:sldId id="483" r:id="rId16"/>
    <p:sldId id="482" r:id="rId17"/>
    <p:sldId id="567" r:id="rId18"/>
    <p:sldId id="558" r:id="rId19"/>
    <p:sldId id="522" r:id="rId20"/>
    <p:sldId id="557" r:id="rId21"/>
    <p:sldId id="523" r:id="rId22"/>
    <p:sldId id="526" r:id="rId23"/>
    <p:sldId id="529" r:id="rId24"/>
    <p:sldId id="532" r:id="rId25"/>
    <p:sldId id="536" r:id="rId26"/>
    <p:sldId id="543" r:id="rId27"/>
    <p:sldId id="552" r:id="rId28"/>
    <p:sldId id="542" r:id="rId29"/>
    <p:sldId id="547" r:id="rId30"/>
    <p:sldId id="549" r:id="rId31"/>
    <p:sldId id="551" r:id="rId32"/>
    <p:sldId id="550" r:id="rId33"/>
    <p:sldId id="545" r:id="rId34"/>
    <p:sldId id="555" r:id="rId35"/>
    <p:sldId id="554" r:id="rId36"/>
    <p:sldId id="553" r:id="rId37"/>
    <p:sldId id="546" r:id="rId38"/>
    <p:sldId id="539" r:id="rId39"/>
    <p:sldId id="566" r:id="rId40"/>
    <p:sldId id="56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837"/>
    <a:srgbClr val="1460E5"/>
    <a:srgbClr val="945200"/>
    <a:srgbClr val="C03727"/>
    <a:srgbClr val="FFFD78"/>
    <a:srgbClr val="FBF7DE"/>
    <a:srgbClr val="FBF16C"/>
    <a:srgbClr val="F4EED7"/>
    <a:srgbClr val="E7E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9"/>
    <p:restoredTop sz="90110"/>
  </p:normalViewPr>
  <p:slideViewPr>
    <p:cSldViewPr snapToGrid="0" snapToObjects="1">
      <p:cViewPr>
        <p:scale>
          <a:sx n="110" d="100"/>
          <a:sy n="110" d="100"/>
        </p:scale>
        <p:origin x="170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382053805774203E-2"/>
          <c:y val="5.3289124015748E-2"/>
          <c:w val="0.87005019685039398"/>
          <c:h val="0.80163949306457805"/>
        </c:manualLayout>
      </c:layout>
      <c:scatterChart>
        <c:scatterStyle val="lineMarker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RHF-SA</c:v>
                </c:pt>
              </c:strCache>
            </c:strRef>
          </c:tx>
          <c:spPr>
            <a:ln w="254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diamond"/>
            <c:size val="9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  <c:pt idx="3">
                  <c:v>1.75</c:v>
                </c:pt>
                <c:pt idx="4">
                  <c:v>2</c:v>
                </c:pt>
                <c:pt idx="5">
                  <c:v>2.25</c:v>
                </c:pt>
                <c:pt idx="6">
                  <c:v>2.5</c:v>
                </c:pt>
                <c:pt idx="7">
                  <c:v>2.75</c:v>
                </c:pt>
                <c:pt idx="8">
                  <c:v>3</c:v>
                </c:pt>
                <c:pt idx="9">
                  <c:v>3.25</c:v>
                </c:pt>
                <c:pt idx="10">
                  <c:v>3.5</c:v>
                </c:pt>
                <c:pt idx="11">
                  <c:v>3.75</c:v>
                </c:pt>
                <c:pt idx="12">
                  <c:v>4</c:v>
                </c:pt>
                <c:pt idx="13">
                  <c:v>4.25</c:v>
                </c:pt>
                <c:pt idx="14">
                  <c:v>4.5</c:v>
                </c:pt>
                <c:pt idx="15">
                  <c:v>4.75</c:v>
                </c:pt>
                <c:pt idx="16">
                  <c:v>5</c:v>
                </c:pt>
              </c:numCache>
            </c:numRef>
          </c:xVal>
          <c:yVal>
            <c:numRef>
              <c:f>Sheet1!$D$2:$D$18</c:f>
              <c:numCache>
                <c:formatCode>General</c:formatCode>
                <c:ptCount val="17"/>
                <c:pt idx="0">
                  <c:v>-1.1218600000000001</c:v>
                </c:pt>
                <c:pt idx="1">
                  <c:v>-1.34155</c:v>
                </c:pt>
                <c:pt idx="2">
                  <c:v>-1.3132999999999999</c:v>
                </c:pt>
                <c:pt idx="3">
                  <c:v>-1.2228699999999999</c:v>
                </c:pt>
                <c:pt idx="4">
                  <c:v>-1.12677</c:v>
                </c:pt>
                <c:pt idx="5">
                  <c:v>-1.0413099999999991</c:v>
                </c:pt>
                <c:pt idx="6">
                  <c:v>-0.96982999999999997</c:v>
                </c:pt>
                <c:pt idx="7">
                  <c:v>-0.91149999999999998</c:v>
                </c:pt>
                <c:pt idx="8">
                  <c:v>-0.86434999999999995</c:v>
                </c:pt>
                <c:pt idx="9">
                  <c:v>-0.82630000000000003</c:v>
                </c:pt>
                <c:pt idx="10">
                  <c:v>-0.79549999999999998</c:v>
                </c:pt>
                <c:pt idx="11">
                  <c:v>-0.77044000000000101</c:v>
                </c:pt>
                <c:pt idx="12">
                  <c:v>-0.74993000000000098</c:v>
                </c:pt>
                <c:pt idx="13">
                  <c:v>-0.73306000000000004</c:v>
                </c:pt>
                <c:pt idx="14">
                  <c:v>-0.71906999999999999</c:v>
                </c:pt>
                <c:pt idx="15">
                  <c:v>-0.70738000000000001</c:v>
                </c:pt>
                <c:pt idx="16">
                  <c:v>-0.69750000000000001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BD6-5B42-9C2F-EB59A3D777D8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MRCI+Q</c:v>
                </c:pt>
              </c:strCache>
            </c:strRef>
          </c:tx>
          <c:spPr>
            <a:ln w="254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  <c:pt idx="3">
                  <c:v>1.75</c:v>
                </c:pt>
                <c:pt idx="4">
                  <c:v>2</c:v>
                </c:pt>
                <c:pt idx="5">
                  <c:v>2.25</c:v>
                </c:pt>
                <c:pt idx="6">
                  <c:v>2.5</c:v>
                </c:pt>
                <c:pt idx="7">
                  <c:v>2.75</c:v>
                </c:pt>
                <c:pt idx="8">
                  <c:v>3</c:v>
                </c:pt>
                <c:pt idx="9">
                  <c:v>3.25</c:v>
                </c:pt>
                <c:pt idx="10">
                  <c:v>3.5</c:v>
                </c:pt>
                <c:pt idx="11">
                  <c:v>3.75</c:v>
                </c:pt>
                <c:pt idx="12">
                  <c:v>4</c:v>
                </c:pt>
                <c:pt idx="13">
                  <c:v>4.25</c:v>
                </c:pt>
                <c:pt idx="14">
                  <c:v>4.5</c:v>
                </c:pt>
                <c:pt idx="15">
                  <c:v>4.75</c:v>
                </c:pt>
                <c:pt idx="16">
                  <c:v>5</c:v>
                </c:pt>
              </c:numCache>
            </c:numRef>
          </c:xVal>
          <c:yVal>
            <c:numRef>
              <c:f>Sheet1!$E$2:$E$18</c:f>
              <c:numCache>
                <c:formatCode>General</c:formatCode>
                <c:ptCount val="17"/>
                <c:pt idx="0">
                  <c:v>-1.4915400000000001</c:v>
                </c:pt>
                <c:pt idx="1">
                  <c:v>-1.7182200000000001</c:v>
                </c:pt>
                <c:pt idx="2">
                  <c:v>-1.704969999999999</c:v>
                </c:pt>
                <c:pt idx="3">
                  <c:v>-1.63673</c:v>
                </c:pt>
                <c:pt idx="4">
                  <c:v>-1.568580000000001</c:v>
                </c:pt>
                <c:pt idx="5">
                  <c:v>-1.5154200000000011</c:v>
                </c:pt>
                <c:pt idx="6">
                  <c:v>-1.4795499999999999</c:v>
                </c:pt>
                <c:pt idx="7">
                  <c:v>-1.4585399999999991</c:v>
                </c:pt>
                <c:pt idx="8">
                  <c:v>-1.447649999999999</c:v>
                </c:pt>
                <c:pt idx="9">
                  <c:v>-1.4423699999999999</c:v>
                </c:pt>
                <c:pt idx="10">
                  <c:v>-1.4398500000000001</c:v>
                </c:pt>
                <c:pt idx="11">
                  <c:v>-1.4386500000000011</c:v>
                </c:pt>
                <c:pt idx="12">
                  <c:v>-1.4380799999999989</c:v>
                </c:pt>
                <c:pt idx="13">
                  <c:v>-1.4378100000000009</c:v>
                </c:pt>
                <c:pt idx="14">
                  <c:v>-1.4376800000000001</c:v>
                </c:pt>
                <c:pt idx="15">
                  <c:v>-1.437620000000001</c:v>
                </c:pt>
                <c:pt idx="16">
                  <c:v>-1.4375899999999999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BD6-5B42-9C2F-EB59A3D77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22770224"/>
        <c:axId val="-1822767904"/>
      </c:scatterChart>
      <c:valAx>
        <c:axId val="-1822770224"/>
        <c:scaling>
          <c:orientation val="minMax"/>
          <c:max val="4"/>
          <c:min val="1"/>
        </c:scaling>
        <c:delete val="0"/>
        <c:axPos val="b"/>
        <c:numFmt formatCode="#,##0.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22767904"/>
        <c:crossesAt val="-200"/>
        <c:crossBetween val="midCat"/>
      </c:valAx>
      <c:valAx>
        <c:axId val="-1822767904"/>
        <c:scaling>
          <c:orientation val="minMax"/>
          <c:max val="-0.6"/>
          <c:min val="-1.8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22770224"/>
        <c:crossesAt val="0"/>
        <c:crossBetween val="midCat"/>
        <c:majorUnit val="0.2"/>
        <c:minorUnit val="0.0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1.04</c:v>
                </c:pt>
                <c:pt idx="1">
                  <c:v>0.76</c:v>
                </c:pt>
                <c:pt idx="2">
                  <c:v>1</c:v>
                </c:pt>
                <c:pt idx="3">
                  <c:v>0.69</c:v>
                </c:pt>
                <c:pt idx="4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7-5044-8C3C-0759147C3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ESMF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Sheet1!$C$2:$C$6</c:f>
              <c:numCache>
                <c:formatCode>0.00</c:formatCode>
                <c:ptCount val="5"/>
                <c:pt idx="0">
                  <c:v>-0.66</c:v>
                </c:pt>
                <c:pt idx="1">
                  <c:v>-0.72</c:v>
                </c:pt>
                <c:pt idx="2">
                  <c:v>-0.67</c:v>
                </c:pt>
                <c:pt idx="3">
                  <c:v>-0.79</c:v>
                </c:pt>
                <c:pt idx="4">
                  <c:v>-0.81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7-5044-8C3C-0759147C3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CIS(D)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Sheet1!$D$2:$D$6</c:f>
              <c:numCache>
                <c:formatCode>0.00</c:formatCode>
                <c:ptCount val="5"/>
                <c:pt idx="0">
                  <c:v>-0.1</c:v>
                </c:pt>
                <c:pt idx="1">
                  <c:v>-0.05</c:v>
                </c:pt>
                <c:pt idx="2">
                  <c:v>-0.1</c:v>
                </c:pt>
                <c:pt idx="3">
                  <c:v>-0.06</c:v>
                </c:pt>
                <c:pt idx="4">
                  <c:v>-0.05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7-5044-8C3C-0759147C3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ESMP2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Sheet1!$E$2:$E$6</c:f>
              <c:numCache>
                <c:formatCode>0.00</c:formatCode>
                <c:ptCount val="5"/>
                <c:pt idx="0">
                  <c:v>7.0000000000000007E-2</c:v>
                </c:pt>
                <c:pt idx="1">
                  <c:v>0.05</c:v>
                </c:pt>
                <c:pt idx="2">
                  <c:v>0.02</c:v>
                </c:pt>
                <c:pt idx="3">
                  <c:v>0.01</c:v>
                </c:pt>
                <c:pt idx="4">
                  <c:v>-0.03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7-5044-8C3C-0759147C3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72688"/>
        <c:axId val="1326174384"/>
      </c:barChart>
      <c:catAx>
        <c:axId val="132617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174384"/>
        <c:crosses val="autoZero"/>
        <c:auto val="1"/>
        <c:lblAlgn val="ctr"/>
        <c:lblOffset val="100"/>
        <c:noMultiLvlLbl val="0"/>
      </c:catAx>
      <c:valAx>
        <c:axId val="1326174384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72688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1.04</c:v>
                </c:pt>
                <c:pt idx="1">
                  <c:v>0.76</c:v>
                </c:pt>
                <c:pt idx="2">
                  <c:v>1</c:v>
                </c:pt>
                <c:pt idx="3">
                  <c:v>0.69</c:v>
                </c:pt>
                <c:pt idx="4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7-5044-8C3C-0759147C3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ESMF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Sheet1!$C$2:$C$6</c:f>
              <c:numCache>
                <c:formatCode>0.00</c:formatCode>
                <c:ptCount val="5"/>
                <c:pt idx="0">
                  <c:v>-0.66</c:v>
                </c:pt>
                <c:pt idx="1">
                  <c:v>-0.72</c:v>
                </c:pt>
                <c:pt idx="2">
                  <c:v>-0.67</c:v>
                </c:pt>
                <c:pt idx="3">
                  <c:v>-0.79</c:v>
                </c:pt>
                <c:pt idx="4">
                  <c:v>-0.81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7-5044-8C3C-0759147C3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CIS(D)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Sheet1!$D$2:$D$6</c:f>
              <c:numCache>
                <c:formatCode>0.00</c:formatCode>
                <c:ptCount val="5"/>
                <c:pt idx="0">
                  <c:v>-0.1</c:v>
                </c:pt>
                <c:pt idx="1">
                  <c:v>-0.05</c:v>
                </c:pt>
                <c:pt idx="2">
                  <c:v>-0.1</c:v>
                </c:pt>
                <c:pt idx="3">
                  <c:v>-0.06</c:v>
                </c:pt>
                <c:pt idx="4">
                  <c:v>-0.05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7-5044-8C3C-0759147C3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ESMP2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Sheet1!$E$2:$E$6</c:f>
              <c:numCache>
                <c:formatCode>0.00</c:formatCode>
                <c:ptCount val="5"/>
                <c:pt idx="0">
                  <c:v>7.0000000000000007E-2</c:v>
                </c:pt>
                <c:pt idx="1">
                  <c:v>0.05</c:v>
                </c:pt>
                <c:pt idx="2">
                  <c:v>0.02</c:v>
                </c:pt>
                <c:pt idx="3">
                  <c:v>0.01</c:v>
                </c:pt>
                <c:pt idx="4">
                  <c:v>-0.03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7-5044-8C3C-0759147C3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72688"/>
        <c:axId val="1326174384"/>
      </c:barChart>
      <c:catAx>
        <c:axId val="132617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174384"/>
        <c:crosses val="autoZero"/>
        <c:auto val="1"/>
        <c:lblAlgn val="ctr"/>
        <c:lblOffset val="100"/>
        <c:noMultiLvlLbl val="0"/>
      </c:catAx>
      <c:valAx>
        <c:axId val="1326174384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72688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0.45</c:v>
                </c:pt>
                <c:pt idx="1">
                  <c:v>0.15</c:v>
                </c:pt>
                <c:pt idx="2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7-5044-8C3C-0759147C3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ESMF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-0.94</c:v>
                </c:pt>
                <c:pt idx="1">
                  <c:v>-1.24</c:v>
                </c:pt>
                <c:pt idx="2">
                  <c:v>-0.63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7-5044-8C3C-0759147C3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CIS(D)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0.06</c:v>
                </c:pt>
                <c:pt idx="1">
                  <c:v>0.35</c:v>
                </c:pt>
                <c:pt idx="2">
                  <c:v>-0.38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7-5044-8C3C-0759147C3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ESMP2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-0.04</c:v>
                </c:pt>
                <c:pt idx="1">
                  <c:v>-0.18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7-5044-8C3C-0759147C3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72688"/>
        <c:axId val="1326174384"/>
      </c:barChart>
      <c:catAx>
        <c:axId val="132617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174384"/>
        <c:crosses val="autoZero"/>
        <c:auto val="1"/>
        <c:lblAlgn val="ctr"/>
        <c:lblOffset val="100"/>
        <c:noMultiLvlLbl val="0"/>
      </c:catAx>
      <c:valAx>
        <c:axId val="132617438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7268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0.45</c:v>
                </c:pt>
                <c:pt idx="1">
                  <c:v>0.15</c:v>
                </c:pt>
                <c:pt idx="2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7-5044-8C3C-0759147C3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ESMF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-0.94</c:v>
                </c:pt>
                <c:pt idx="1">
                  <c:v>-1.24</c:v>
                </c:pt>
                <c:pt idx="2">
                  <c:v>-0.63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7-5044-8C3C-0759147C3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CIS(D)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0.06</c:v>
                </c:pt>
                <c:pt idx="1">
                  <c:v>0.35</c:v>
                </c:pt>
                <c:pt idx="2">
                  <c:v>-0.38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7-5044-8C3C-0759147C3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ESMP2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-0.04</c:v>
                </c:pt>
                <c:pt idx="1">
                  <c:v>-0.18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7-5044-8C3C-0759147C3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72688"/>
        <c:axId val="1326174384"/>
      </c:barChart>
      <c:catAx>
        <c:axId val="132617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174384"/>
        <c:crosses val="autoZero"/>
        <c:auto val="1"/>
        <c:lblAlgn val="ctr"/>
        <c:lblOffset val="100"/>
        <c:noMultiLvlLbl val="0"/>
      </c:catAx>
      <c:valAx>
        <c:axId val="132617438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7268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0.45</c:v>
                </c:pt>
                <c:pt idx="1">
                  <c:v>0.15</c:v>
                </c:pt>
                <c:pt idx="2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7-5044-8C3C-0759147C3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ESMF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-0.94</c:v>
                </c:pt>
                <c:pt idx="1">
                  <c:v>-1.24</c:v>
                </c:pt>
                <c:pt idx="2">
                  <c:v>-0.63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7-5044-8C3C-0759147C3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CIS(D)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0.06</c:v>
                </c:pt>
                <c:pt idx="1">
                  <c:v>0.35</c:v>
                </c:pt>
                <c:pt idx="2">
                  <c:v>-0.38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7-5044-8C3C-0759147C3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ESMP2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-0.04</c:v>
                </c:pt>
                <c:pt idx="1">
                  <c:v>-0.18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7-5044-8C3C-0759147C3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72688"/>
        <c:axId val="1326174384"/>
      </c:barChart>
      <c:catAx>
        <c:axId val="132617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174384"/>
        <c:crosses val="autoZero"/>
        <c:auto val="1"/>
        <c:lblAlgn val="ctr"/>
        <c:lblOffset val="100"/>
        <c:noMultiLvlLbl val="0"/>
      </c:catAx>
      <c:valAx>
        <c:axId val="132617438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7268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0.45</c:v>
                </c:pt>
                <c:pt idx="1">
                  <c:v>0.15</c:v>
                </c:pt>
                <c:pt idx="2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7-5044-8C3C-0759147C3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ESMF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-0.94</c:v>
                </c:pt>
                <c:pt idx="1">
                  <c:v>-1.24</c:v>
                </c:pt>
                <c:pt idx="2">
                  <c:v>-0.63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7-5044-8C3C-0759147C3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CIS(D)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0.06</c:v>
                </c:pt>
                <c:pt idx="1">
                  <c:v>0.35</c:v>
                </c:pt>
                <c:pt idx="2">
                  <c:v>-0.38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7-5044-8C3C-0759147C3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ESMP2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n-pi*</c:v>
                </c:pt>
                <c:pt idx="1">
                  <c:v>pi-pi*</c:v>
                </c:pt>
                <c:pt idx="2">
                  <c:v>n-sig*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-0.04</c:v>
                </c:pt>
                <c:pt idx="1">
                  <c:v>-0.18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7-5044-8C3C-0759147C3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72688"/>
        <c:axId val="1326174384"/>
      </c:barChart>
      <c:catAx>
        <c:axId val="132617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174384"/>
        <c:crosses val="autoZero"/>
        <c:auto val="1"/>
        <c:lblAlgn val="ctr"/>
        <c:lblOffset val="100"/>
        <c:noMultiLvlLbl val="0"/>
      </c:catAx>
      <c:valAx>
        <c:axId val="132617438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7268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1.71</c:v>
                </c:pt>
                <c:pt idx="1">
                  <c:v>1.65</c:v>
                </c:pt>
                <c:pt idx="2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7-5044-8C3C-0759147C3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ESMF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-0.8</c:v>
                </c:pt>
                <c:pt idx="1">
                  <c:v>-0.8</c:v>
                </c:pt>
                <c:pt idx="2">
                  <c:v>-0.79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7-5044-8C3C-0759147C3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CIS(D)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-1.22</c:v>
                </c:pt>
                <c:pt idx="1">
                  <c:v>-1.0900000000000001</c:v>
                </c:pt>
                <c:pt idx="2">
                  <c:v>-1.25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7-5044-8C3C-0759147C3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ESMP2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0.32</c:v>
                </c:pt>
                <c:pt idx="1">
                  <c:v>0.32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7-5044-8C3C-0759147C3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72688"/>
        <c:axId val="1326174384"/>
      </c:barChart>
      <c:catAx>
        <c:axId val="132617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174384"/>
        <c:crosses val="autoZero"/>
        <c:auto val="1"/>
        <c:lblAlgn val="ctr"/>
        <c:lblOffset val="100"/>
        <c:noMultiLvlLbl val="0"/>
      </c:catAx>
      <c:valAx>
        <c:axId val="132617438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7268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1.71</c:v>
                </c:pt>
                <c:pt idx="1">
                  <c:v>1.65</c:v>
                </c:pt>
                <c:pt idx="2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7-5044-8C3C-0759147C3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ESMF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-0.8</c:v>
                </c:pt>
                <c:pt idx="1">
                  <c:v>-0.8</c:v>
                </c:pt>
                <c:pt idx="2">
                  <c:v>-0.79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7-5044-8C3C-0759147C3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CIS(D)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-1.22</c:v>
                </c:pt>
                <c:pt idx="1">
                  <c:v>-1.0900000000000001</c:v>
                </c:pt>
                <c:pt idx="2">
                  <c:v>-1.25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7-5044-8C3C-0759147C3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ESMP2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0.32</c:v>
                </c:pt>
                <c:pt idx="1">
                  <c:v>0.32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7-5044-8C3C-0759147C3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72688"/>
        <c:axId val="1326174384"/>
      </c:barChart>
      <c:catAx>
        <c:axId val="132617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174384"/>
        <c:crosses val="autoZero"/>
        <c:auto val="1"/>
        <c:lblAlgn val="ctr"/>
        <c:lblOffset val="100"/>
        <c:noMultiLvlLbl val="0"/>
      </c:catAx>
      <c:valAx>
        <c:axId val="132617438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7268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1.71</c:v>
                </c:pt>
                <c:pt idx="1">
                  <c:v>1.65</c:v>
                </c:pt>
                <c:pt idx="2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7-5044-8C3C-0759147C3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ESMF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-0.8</c:v>
                </c:pt>
                <c:pt idx="1">
                  <c:v>-0.8</c:v>
                </c:pt>
                <c:pt idx="2">
                  <c:v>-0.79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7-5044-8C3C-0759147C3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CIS(D)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-1.22</c:v>
                </c:pt>
                <c:pt idx="1">
                  <c:v>-1.0900000000000001</c:v>
                </c:pt>
                <c:pt idx="2">
                  <c:v>-1.25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7-5044-8C3C-0759147C3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ESMP2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0.32</c:v>
                </c:pt>
                <c:pt idx="1">
                  <c:v>0.32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7-5044-8C3C-0759147C3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72688"/>
        <c:axId val="1326174384"/>
      </c:barChart>
      <c:catAx>
        <c:axId val="132617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174384"/>
        <c:crosses val="autoZero"/>
        <c:auto val="1"/>
        <c:lblAlgn val="ctr"/>
        <c:lblOffset val="100"/>
        <c:noMultiLvlLbl val="0"/>
      </c:catAx>
      <c:valAx>
        <c:axId val="132617438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7268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1.71</c:v>
                </c:pt>
                <c:pt idx="1">
                  <c:v>1.65</c:v>
                </c:pt>
                <c:pt idx="2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7-5044-8C3C-0759147C3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ESMF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-0.8</c:v>
                </c:pt>
                <c:pt idx="1">
                  <c:v>-0.8</c:v>
                </c:pt>
                <c:pt idx="2">
                  <c:v>-0.79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7-5044-8C3C-0759147C3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CIS(D)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-1.22</c:v>
                </c:pt>
                <c:pt idx="1">
                  <c:v>-1.0900000000000001</c:v>
                </c:pt>
                <c:pt idx="2">
                  <c:v>-1.25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7-5044-8C3C-0759147C3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ESMP2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0.32</c:v>
                </c:pt>
                <c:pt idx="1">
                  <c:v>0.32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7-5044-8C3C-0759147C3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72688"/>
        <c:axId val="1326174384"/>
      </c:barChart>
      <c:catAx>
        <c:axId val="132617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174384"/>
        <c:crosses val="autoZero"/>
        <c:auto val="1"/>
        <c:lblAlgn val="ctr"/>
        <c:lblOffset val="100"/>
        <c:noMultiLvlLbl val="0"/>
      </c:catAx>
      <c:valAx>
        <c:axId val="132617438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7268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382053805774203E-2"/>
          <c:y val="5.3289124015748E-2"/>
          <c:w val="0.87005019685039398"/>
          <c:h val="0.8016394930645780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CTJF-FABC-oo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9"/>
            <c:spPr>
              <a:noFill/>
              <a:ln w="25400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  <c:pt idx="3">
                  <c:v>1.75</c:v>
                </c:pt>
                <c:pt idx="4">
                  <c:v>2</c:v>
                </c:pt>
                <c:pt idx="5">
                  <c:v>2.25</c:v>
                </c:pt>
                <c:pt idx="6">
                  <c:v>2.5</c:v>
                </c:pt>
                <c:pt idx="7">
                  <c:v>2.75</c:v>
                </c:pt>
                <c:pt idx="8">
                  <c:v>3</c:v>
                </c:pt>
                <c:pt idx="9">
                  <c:v>3.25</c:v>
                </c:pt>
                <c:pt idx="10">
                  <c:v>3.5</c:v>
                </c:pt>
                <c:pt idx="11">
                  <c:v>3.75</c:v>
                </c:pt>
                <c:pt idx="12">
                  <c:v>4</c:v>
                </c:pt>
                <c:pt idx="13">
                  <c:v>4.25</c:v>
                </c:pt>
                <c:pt idx="14">
                  <c:v>4.5</c:v>
                </c:pt>
                <c:pt idx="15">
                  <c:v>4.75</c:v>
                </c:pt>
                <c:pt idx="16">
                  <c:v>5</c:v>
                </c:pt>
              </c:numCache>
            </c:numRef>
          </c:xVal>
          <c:yVal>
            <c:numRef>
              <c:f>Sheet1!$B$2:$B$18</c:f>
              <c:numCache>
                <c:formatCode>General</c:formatCode>
                <c:ptCount val="17"/>
                <c:pt idx="0">
                  <c:v>-1.45922</c:v>
                </c:pt>
                <c:pt idx="1">
                  <c:v>-1.6754599999999991</c:v>
                </c:pt>
                <c:pt idx="2">
                  <c:v>-1.6559399999999991</c:v>
                </c:pt>
                <c:pt idx="3">
                  <c:v>-1.5867500000000001</c:v>
                </c:pt>
                <c:pt idx="4">
                  <c:v>-1.5095500000000011</c:v>
                </c:pt>
                <c:pt idx="5">
                  <c:v>-1.436260000000001</c:v>
                </c:pt>
                <c:pt idx="6">
                  <c:v>-1.3872699999999989</c:v>
                </c:pt>
                <c:pt idx="7">
                  <c:v>-1.350210000000001</c:v>
                </c:pt>
                <c:pt idx="8">
                  <c:v>-1.3185</c:v>
                </c:pt>
                <c:pt idx="9">
                  <c:v>-1.3053500000000009</c:v>
                </c:pt>
                <c:pt idx="10">
                  <c:v>-1.29776</c:v>
                </c:pt>
                <c:pt idx="11">
                  <c:v>-1.3034300000000001</c:v>
                </c:pt>
                <c:pt idx="12">
                  <c:v>-1.288320000000001</c:v>
                </c:pt>
                <c:pt idx="13">
                  <c:v>-1.2991399999999991</c:v>
                </c:pt>
                <c:pt idx="14">
                  <c:v>-1.3027</c:v>
                </c:pt>
                <c:pt idx="15">
                  <c:v>-1.3262</c:v>
                </c:pt>
                <c:pt idx="16">
                  <c:v>-1.32029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868-F541-89CF-DCDDB97C9119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RHF-SA</c:v>
                </c:pt>
              </c:strCache>
            </c:strRef>
          </c:tx>
          <c:spPr>
            <a:ln w="254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diamond"/>
            <c:size val="9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  <c:pt idx="3">
                  <c:v>1.75</c:v>
                </c:pt>
                <c:pt idx="4">
                  <c:v>2</c:v>
                </c:pt>
                <c:pt idx="5">
                  <c:v>2.25</c:v>
                </c:pt>
                <c:pt idx="6">
                  <c:v>2.5</c:v>
                </c:pt>
                <c:pt idx="7">
                  <c:v>2.75</c:v>
                </c:pt>
                <c:pt idx="8">
                  <c:v>3</c:v>
                </c:pt>
                <c:pt idx="9">
                  <c:v>3.25</c:v>
                </c:pt>
                <c:pt idx="10">
                  <c:v>3.5</c:v>
                </c:pt>
                <c:pt idx="11">
                  <c:v>3.75</c:v>
                </c:pt>
                <c:pt idx="12">
                  <c:v>4</c:v>
                </c:pt>
                <c:pt idx="13">
                  <c:v>4.25</c:v>
                </c:pt>
                <c:pt idx="14">
                  <c:v>4.5</c:v>
                </c:pt>
                <c:pt idx="15">
                  <c:v>4.75</c:v>
                </c:pt>
                <c:pt idx="16">
                  <c:v>5</c:v>
                </c:pt>
              </c:numCache>
            </c:numRef>
          </c:xVal>
          <c:yVal>
            <c:numRef>
              <c:f>Sheet1!$D$2:$D$18</c:f>
              <c:numCache>
                <c:formatCode>General</c:formatCode>
                <c:ptCount val="17"/>
                <c:pt idx="0">
                  <c:v>-1.1218600000000001</c:v>
                </c:pt>
                <c:pt idx="1">
                  <c:v>-1.34155</c:v>
                </c:pt>
                <c:pt idx="2">
                  <c:v>-1.3132999999999999</c:v>
                </c:pt>
                <c:pt idx="3">
                  <c:v>-1.2228699999999999</c:v>
                </c:pt>
                <c:pt idx="4">
                  <c:v>-1.12677</c:v>
                </c:pt>
                <c:pt idx="5">
                  <c:v>-1.0413099999999991</c:v>
                </c:pt>
                <c:pt idx="6">
                  <c:v>-0.96982999999999997</c:v>
                </c:pt>
                <c:pt idx="7">
                  <c:v>-0.91149999999999998</c:v>
                </c:pt>
                <c:pt idx="8">
                  <c:v>-0.86434999999999995</c:v>
                </c:pt>
                <c:pt idx="9">
                  <c:v>-0.82630000000000003</c:v>
                </c:pt>
                <c:pt idx="10">
                  <c:v>-0.79549999999999998</c:v>
                </c:pt>
                <c:pt idx="11">
                  <c:v>-0.77044000000000101</c:v>
                </c:pt>
                <c:pt idx="12">
                  <c:v>-0.74993000000000098</c:v>
                </c:pt>
                <c:pt idx="13">
                  <c:v>-0.73306000000000004</c:v>
                </c:pt>
                <c:pt idx="14">
                  <c:v>-0.71906999999999999</c:v>
                </c:pt>
                <c:pt idx="15">
                  <c:v>-0.70738000000000001</c:v>
                </c:pt>
                <c:pt idx="16">
                  <c:v>-0.69750000000000001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868-F541-89CF-DCDDB97C9119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MRCI+Q</c:v>
                </c:pt>
              </c:strCache>
            </c:strRef>
          </c:tx>
          <c:spPr>
            <a:ln w="254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  <c:pt idx="3">
                  <c:v>1.75</c:v>
                </c:pt>
                <c:pt idx="4">
                  <c:v>2</c:v>
                </c:pt>
                <c:pt idx="5">
                  <c:v>2.25</c:v>
                </c:pt>
                <c:pt idx="6">
                  <c:v>2.5</c:v>
                </c:pt>
                <c:pt idx="7">
                  <c:v>2.75</c:v>
                </c:pt>
                <c:pt idx="8">
                  <c:v>3</c:v>
                </c:pt>
                <c:pt idx="9">
                  <c:v>3.25</c:v>
                </c:pt>
                <c:pt idx="10">
                  <c:v>3.5</c:v>
                </c:pt>
                <c:pt idx="11">
                  <c:v>3.75</c:v>
                </c:pt>
                <c:pt idx="12">
                  <c:v>4</c:v>
                </c:pt>
                <c:pt idx="13">
                  <c:v>4.25</c:v>
                </c:pt>
                <c:pt idx="14">
                  <c:v>4.5</c:v>
                </c:pt>
                <c:pt idx="15">
                  <c:v>4.75</c:v>
                </c:pt>
                <c:pt idx="16">
                  <c:v>5</c:v>
                </c:pt>
              </c:numCache>
            </c:numRef>
          </c:xVal>
          <c:yVal>
            <c:numRef>
              <c:f>Sheet1!$E$2:$E$18</c:f>
              <c:numCache>
                <c:formatCode>General</c:formatCode>
                <c:ptCount val="17"/>
                <c:pt idx="0">
                  <c:v>-1.4915400000000001</c:v>
                </c:pt>
                <c:pt idx="1">
                  <c:v>-1.7182200000000001</c:v>
                </c:pt>
                <c:pt idx="2">
                  <c:v>-1.704969999999999</c:v>
                </c:pt>
                <c:pt idx="3">
                  <c:v>-1.63673</c:v>
                </c:pt>
                <c:pt idx="4">
                  <c:v>-1.568580000000001</c:v>
                </c:pt>
                <c:pt idx="5">
                  <c:v>-1.5154200000000011</c:v>
                </c:pt>
                <c:pt idx="6">
                  <c:v>-1.4795499999999999</c:v>
                </c:pt>
                <c:pt idx="7">
                  <c:v>-1.4585399999999991</c:v>
                </c:pt>
                <c:pt idx="8">
                  <c:v>-1.447649999999999</c:v>
                </c:pt>
                <c:pt idx="9">
                  <c:v>-1.4423699999999999</c:v>
                </c:pt>
                <c:pt idx="10">
                  <c:v>-1.4398500000000001</c:v>
                </c:pt>
                <c:pt idx="11">
                  <c:v>-1.4386500000000011</c:v>
                </c:pt>
                <c:pt idx="12">
                  <c:v>-1.4380799999999989</c:v>
                </c:pt>
                <c:pt idx="13">
                  <c:v>-1.4378100000000009</c:v>
                </c:pt>
                <c:pt idx="14">
                  <c:v>-1.4376800000000001</c:v>
                </c:pt>
                <c:pt idx="15">
                  <c:v>-1.437620000000001</c:v>
                </c:pt>
                <c:pt idx="16">
                  <c:v>-1.4375899999999999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868-F541-89CF-DCDDB97C91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22745696"/>
        <c:axId val="-1822743376"/>
      </c:scatterChart>
      <c:valAx>
        <c:axId val="-1822745696"/>
        <c:scaling>
          <c:orientation val="minMax"/>
          <c:max val="4"/>
          <c:min val="1"/>
        </c:scaling>
        <c:delete val="0"/>
        <c:axPos val="b"/>
        <c:numFmt formatCode="#,##0.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22743376"/>
        <c:crossesAt val="-200"/>
        <c:crossBetween val="midCat"/>
      </c:valAx>
      <c:valAx>
        <c:axId val="-1822743376"/>
        <c:scaling>
          <c:orientation val="minMax"/>
          <c:max val="-0.6"/>
          <c:min val="-1.8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22745696"/>
        <c:crossesAt val="0"/>
        <c:crossBetween val="midCat"/>
        <c:majorUnit val="0.2"/>
        <c:minorUnit val="0.0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1.71</c:v>
                </c:pt>
                <c:pt idx="1">
                  <c:v>1.65</c:v>
                </c:pt>
                <c:pt idx="2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7-5044-8C3C-0759147C3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ESMF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-0.8</c:v>
                </c:pt>
                <c:pt idx="1">
                  <c:v>-0.8</c:v>
                </c:pt>
                <c:pt idx="2">
                  <c:v>-0.79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7-5044-8C3C-0759147C3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CIS(D)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-1.22</c:v>
                </c:pt>
                <c:pt idx="1">
                  <c:v>-1.0900000000000001</c:v>
                </c:pt>
                <c:pt idx="2">
                  <c:v>-1.25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7-5044-8C3C-0759147C3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ESMP2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2px-2s</c:v>
                </c:pt>
                <c:pt idx="1">
                  <c:v>2pz-2s</c:v>
                </c:pt>
                <c:pt idx="2">
                  <c:v>2pz-2pz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0.32</c:v>
                </c:pt>
                <c:pt idx="1">
                  <c:v>0.32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7-5044-8C3C-0759147C3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72688"/>
        <c:axId val="1326174384"/>
      </c:barChart>
      <c:catAx>
        <c:axId val="132617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174384"/>
        <c:crosses val="autoZero"/>
        <c:auto val="1"/>
        <c:lblAlgn val="ctr"/>
        <c:lblOffset val="100"/>
        <c:noMultiLvlLbl val="0"/>
      </c:catAx>
      <c:valAx>
        <c:axId val="1326174384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7268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382053805774203E-2"/>
          <c:y val="5.3289124015748E-2"/>
          <c:w val="0.87005019685039398"/>
          <c:h val="0.8016394930645780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CTJF-FABC-oo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9"/>
            <c:spPr>
              <a:noFill/>
              <a:ln w="25400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  <c:pt idx="3">
                  <c:v>1.75</c:v>
                </c:pt>
                <c:pt idx="4">
                  <c:v>2</c:v>
                </c:pt>
                <c:pt idx="5">
                  <c:v>2.25</c:v>
                </c:pt>
                <c:pt idx="6">
                  <c:v>2.5</c:v>
                </c:pt>
                <c:pt idx="7">
                  <c:v>2.75</c:v>
                </c:pt>
                <c:pt idx="8">
                  <c:v>3</c:v>
                </c:pt>
                <c:pt idx="9">
                  <c:v>3.25</c:v>
                </c:pt>
                <c:pt idx="10">
                  <c:v>3.5</c:v>
                </c:pt>
                <c:pt idx="11">
                  <c:v>3.75</c:v>
                </c:pt>
                <c:pt idx="12">
                  <c:v>4</c:v>
                </c:pt>
                <c:pt idx="13">
                  <c:v>4.25</c:v>
                </c:pt>
                <c:pt idx="14">
                  <c:v>4.5</c:v>
                </c:pt>
                <c:pt idx="15">
                  <c:v>4.75</c:v>
                </c:pt>
                <c:pt idx="16">
                  <c:v>5</c:v>
                </c:pt>
              </c:numCache>
            </c:numRef>
          </c:xVal>
          <c:yVal>
            <c:numRef>
              <c:f>Sheet1!$B$2:$B$18</c:f>
              <c:numCache>
                <c:formatCode>General</c:formatCode>
                <c:ptCount val="17"/>
                <c:pt idx="0">
                  <c:v>-1.45922</c:v>
                </c:pt>
                <c:pt idx="1">
                  <c:v>-1.6754599999999991</c:v>
                </c:pt>
                <c:pt idx="2">
                  <c:v>-1.6559399999999991</c:v>
                </c:pt>
                <c:pt idx="3">
                  <c:v>-1.5867500000000001</c:v>
                </c:pt>
                <c:pt idx="4">
                  <c:v>-1.5095500000000011</c:v>
                </c:pt>
                <c:pt idx="5">
                  <c:v>-1.436260000000001</c:v>
                </c:pt>
                <c:pt idx="6">
                  <c:v>-1.3872699999999989</c:v>
                </c:pt>
                <c:pt idx="7">
                  <c:v>-1.350210000000001</c:v>
                </c:pt>
                <c:pt idx="8">
                  <c:v>-1.3185</c:v>
                </c:pt>
                <c:pt idx="9">
                  <c:v>-1.3053500000000009</c:v>
                </c:pt>
                <c:pt idx="10">
                  <c:v>-1.29776</c:v>
                </c:pt>
                <c:pt idx="11">
                  <c:v>-1.3034300000000001</c:v>
                </c:pt>
                <c:pt idx="12">
                  <c:v>-1.288320000000001</c:v>
                </c:pt>
                <c:pt idx="13">
                  <c:v>-1.2991399999999991</c:v>
                </c:pt>
                <c:pt idx="14">
                  <c:v>-1.3027</c:v>
                </c:pt>
                <c:pt idx="15">
                  <c:v>-1.3262</c:v>
                </c:pt>
                <c:pt idx="16">
                  <c:v>-1.32029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07-3743-80A9-2B9025DC91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CTJF-FABC-oo-DMC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8"/>
            <c:spPr>
              <a:noFill/>
              <a:ln w="25400">
                <a:solidFill>
                  <a:schemeClr val="accent4"/>
                </a:solidFill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  <c:pt idx="3">
                  <c:v>1.75</c:v>
                </c:pt>
                <c:pt idx="4">
                  <c:v>2</c:v>
                </c:pt>
                <c:pt idx="5">
                  <c:v>2.25</c:v>
                </c:pt>
                <c:pt idx="6">
                  <c:v>2.5</c:v>
                </c:pt>
                <c:pt idx="7">
                  <c:v>2.75</c:v>
                </c:pt>
                <c:pt idx="8">
                  <c:v>3</c:v>
                </c:pt>
                <c:pt idx="9">
                  <c:v>3.25</c:v>
                </c:pt>
                <c:pt idx="10">
                  <c:v>3.5</c:v>
                </c:pt>
                <c:pt idx="11">
                  <c:v>3.75</c:v>
                </c:pt>
                <c:pt idx="12">
                  <c:v>4</c:v>
                </c:pt>
                <c:pt idx="13">
                  <c:v>4.25</c:v>
                </c:pt>
                <c:pt idx="14">
                  <c:v>4.5</c:v>
                </c:pt>
                <c:pt idx="15">
                  <c:v>4.75</c:v>
                </c:pt>
                <c:pt idx="16">
                  <c:v>5</c:v>
                </c:pt>
              </c:numCache>
            </c:numRef>
          </c:xVal>
          <c:yVal>
            <c:numRef>
              <c:f>Sheet1!$C$2:$C$18</c:f>
              <c:numCache>
                <c:formatCode>General</c:formatCode>
                <c:ptCount val="17"/>
                <c:pt idx="0">
                  <c:v>-1.5164299999999999</c:v>
                </c:pt>
                <c:pt idx="1">
                  <c:v>-1.735139999999999</c:v>
                </c:pt>
                <c:pt idx="2">
                  <c:v>-1.7177500000000001</c:v>
                </c:pt>
                <c:pt idx="3">
                  <c:v>-1.6453299999999991</c:v>
                </c:pt>
                <c:pt idx="4">
                  <c:v>-1.5720700000000001</c:v>
                </c:pt>
                <c:pt idx="5">
                  <c:v>-1.513479999999999</c:v>
                </c:pt>
                <c:pt idx="6">
                  <c:v>-1.475099999999999</c:v>
                </c:pt>
                <c:pt idx="7">
                  <c:v>-1.45513</c:v>
                </c:pt>
                <c:pt idx="8">
                  <c:v>-1.448460000000001</c:v>
                </c:pt>
                <c:pt idx="9">
                  <c:v>-1.4452799999999999</c:v>
                </c:pt>
                <c:pt idx="10">
                  <c:v>-1.4445099999999991</c:v>
                </c:pt>
                <c:pt idx="11">
                  <c:v>-1.445449999999999</c:v>
                </c:pt>
                <c:pt idx="12">
                  <c:v>-1.44506</c:v>
                </c:pt>
                <c:pt idx="13">
                  <c:v>-1.4454899999999991</c:v>
                </c:pt>
                <c:pt idx="14">
                  <c:v>-1.445410000000001</c:v>
                </c:pt>
                <c:pt idx="15">
                  <c:v>-1.447480000000001</c:v>
                </c:pt>
                <c:pt idx="16">
                  <c:v>-1.4457500000000001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07-3743-80A9-2B9025DC91F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RHF-SA</c:v>
                </c:pt>
              </c:strCache>
            </c:strRef>
          </c:tx>
          <c:spPr>
            <a:ln w="254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diamond"/>
            <c:size val="9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  <c:pt idx="3">
                  <c:v>1.75</c:v>
                </c:pt>
                <c:pt idx="4">
                  <c:v>2</c:v>
                </c:pt>
                <c:pt idx="5">
                  <c:v>2.25</c:v>
                </c:pt>
                <c:pt idx="6">
                  <c:v>2.5</c:v>
                </c:pt>
                <c:pt idx="7">
                  <c:v>2.75</c:v>
                </c:pt>
                <c:pt idx="8">
                  <c:v>3</c:v>
                </c:pt>
                <c:pt idx="9">
                  <c:v>3.25</c:v>
                </c:pt>
                <c:pt idx="10">
                  <c:v>3.5</c:v>
                </c:pt>
                <c:pt idx="11">
                  <c:v>3.75</c:v>
                </c:pt>
                <c:pt idx="12">
                  <c:v>4</c:v>
                </c:pt>
                <c:pt idx="13">
                  <c:v>4.25</c:v>
                </c:pt>
                <c:pt idx="14">
                  <c:v>4.5</c:v>
                </c:pt>
                <c:pt idx="15">
                  <c:v>4.75</c:v>
                </c:pt>
                <c:pt idx="16">
                  <c:v>5</c:v>
                </c:pt>
              </c:numCache>
            </c:numRef>
          </c:xVal>
          <c:yVal>
            <c:numRef>
              <c:f>Sheet1!$D$2:$D$18</c:f>
              <c:numCache>
                <c:formatCode>General</c:formatCode>
                <c:ptCount val="17"/>
                <c:pt idx="0">
                  <c:v>-1.1218600000000001</c:v>
                </c:pt>
                <c:pt idx="1">
                  <c:v>-1.34155</c:v>
                </c:pt>
                <c:pt idx="2">
                  <c:v>-1.3132999999999999</c:v>
                </c:pt>
                <c:pt idx="3">
                  <c:v>-1.2228699999999999</c:v>
                </c:pt>
                <c:pt idx="4">
                  <c:v>-1.12677</c:v>
                </c:pt>
                <c:pt idx="5">
                  <c:v>-1.0413099999999991</c:v>
                </c:pt>
                <c:pt idx="6">
                  <c:v>-0.96982999999999997</c:v>
                </c:pt>
                <c:pt idx="7">
                  <c:v>-0.91149999999999998</c:v>
                </c:pt>
                <c:pt idx="8">
                  <c:v>-0.86434999999999995</c:v>
                </c:pt>
                <c:pt idx="9">
                  <c:v>-0.82630000000000003</c:v>
                </c:pt>
                <c:pt idx="10">
                  <c:v>-0.79549999999999998</c:v>
                </c:pt>
                <c:pt idx="11">
                  <c:v>-0.77044000000000101</c:v>
                </c:pt>
                <c:pt idx="12">
                  <c:v>-0.74993000000000098</c:v>
                </c:pt>
                <c:pt idx="13">
                  <c:v>-0.73306000000000004</c:v>
                </c:pt>
                <c:pt idx="14">
                  <c:v>-0.71906999999999999</c:v>
                </c:pt>
                <c:pt idx="15">
                  <c:v>-0.70738000000000001</c:v>
                </c:pt>
                <c:pt idx="16">
                  <c:v>-0.69750000000000001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107-3743-80A9-2B9025DC91F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MRCI+Q</c:v>
                </c:pt>
              </c:strCache>
            </c:strRef>
          </c:tx>
          <c:spPr>
            <a:ln w="254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1</c:v>
                </c:pt>
                <c:pt idx="1">
                  <c:v>1.25</c:v>
                </c:pt>
                <c:pt idx="2">
                  <c:v>1.5</c:v>
                </c:pt>
                <c:pt idx="3">
                  <c:v>1.75</c:v>
                </c:pt>
                <c:pt idx="4">
                  <c:v>2</c:v>
                </c:pt>
                <c:pt idx="5">
                  <c:v>2.25</c:v>
                </c:pt>
                <c:pt idx="6">
                  <c:v>2.5</c:v>
                </c:pt>
                <c:pt idx="7">
                  <c:v>2.75</c:v>
                </c:pt>
                <c:pt idx="8">
                  <c:v>3</c:v>
                </c:pt>
                <c:pt idx="9">
                  <c:v>3.25</c:v>
                </c:pt>
                <c:pt idx="10">
                  <c:v>3.5</c:v>
                </c:pt>
                <c:pt idx="11">
                  <c:v>3.75</c:v>
                </c:pt>
                <c:pt idx="12">
                  <c:v>4</c:v>
                </c:pt>
                <c:pt idx="13">
                  <c:v>4.25</c:v>
                </c:pt>
                <c:pt idx="14">
                  <c:v>4.5</c:v>
                </c:pt>
                <c:pt idx="15">
                  <c:v>4.75</c:v>
                </c:pt>
                <c:pt idx="16">
                  <c:v>5</c:v>
                </c:pt>
              </c:numCache>
            </c:numRef>
          </c:xVal>
          <c:yVal>
            <c:numRef>
              <c:f>Sheet1!$E$2:$E$18</c:f>
              <c:numCache>
                <c:formatCode>General</c:formatCode>
                <c:ptCount val="17"/>
                <c:pt idx="0">
                  <c:v>-1.4915400000000001</c:v>
                </c:pt>
                <c:pt idx="1">
                  <c:v>-1.7182200000000001</c:v>
                </c:pt>
                <c:pt idx="2">
                  <c:v>-1.704969999999999</c:v>
                </c:pt>
                <c:pt idx="3">
                  <c:v>-1.63673</c:v>
                </c:pt>
                <c:pt idx="4">
                  <c:v>-1.568580000000001</c:v>
                </c:pt>
                <c:pt idx="5">
                  <c:v>-1.5154200000000011</c:v>
                </c:pt>
                <c:pt idx="6">
                  <c:v>-1.4795499999999999</c:v>
                </c:pt>
                <c:pt idx="7">
                  <c:v>-1.4585399999999991</c:v>
                </c:pt>
                <c:pt idx="8">
                  <c:v>-1.447649999999999</c:v>
                </c:pt>
                <c:pt idx="9">
                  <c:v>-1.4423699999999999</c:v>
                </c:pt>
                <c:pt idx="10">
                  <c:v>-1.4398500000000001</c:v>
                </c:pt>
                <c:pt idx="11">
                  <c:v>-1.4386500000000011</c:v>
                </c:pt>
                <c:pt idx="12">
                  <c:v>-1.4380799999999989</c:v>
                </c:pt>
                <c:pt idx="13">
                  <c:v>-1.4378100000000009</c:v>
                </c:pt>
                <c:pt idx="14">
                  <c:v>-1.4376800000000001</c:v>
                </c:pt>
                <c:pt idx="15">
                  <c:v>-1.437620000000001</c:v>
                </c:pt>
                <c:pt idx="16">
                  <c:v>-1.4375899999999999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07-3743-80A9-2B9025DC91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22716544"/>
        <c:axId val="-1822713712"/>
      </c:scatterChart>
      <c:valAx>
        <c:axId val="-1822716544"/>
        <c:scaling>
          <c:orientation val="minMax"/>
          <c:max val="4"/>
          <c:min val="1"/>
        </c:scaling>
        <c:delete val="0"/>
        <c:axPos val="b"/>
        <c:numFmt formatCode="#,##0.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22713712"/>
        <c:crossesAt val="-200"/>
        <c:crossBetween val="midCat"/>
      </c:valAx>
      <c:valAx>
        <c:axId val="-1822713712"/>
        <c:scaling>
          <c:orientation val="minMax"/>
          <c:max val="-0.6"/>
          <c:min val="-1.8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22716544"/>
        <c:crossesAt val="0"/>
        <c:crossBetween val="midCat"/>
        <c:majorUnit val="0.2"/>
        <c:minorUnit val="0.0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VMC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FF0000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1.17</c:v>
                </c:pt>
                <c:pt idx="2">
                  <c:v>3.6</c:v>
                </c:pt>
                <c:pt idx="3">
                  <c:v>4.9000000000000004</c:v>
                </c:pt>
                <c:pt idx="4">
                  <c:v>5.5</c:v>
                </c:pt>
                <c:pt idx="5">
                  <c:v>12.6</c:v>
                </c:pt>
                <c:pt idx="6">
                  <c:v>15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1">
                  <c:v>1.2</c:v>
                </c:pt>
                <c:pt idx="2">
                  <c:v>3.9</c:v>
                </c:pt>
                <c:pt idx="3">
                  <c:v>4.6500000000000004</c:v>
                </c:pt>
                <c:pt idx="4">
                  <c:v>5.55</c:v>
                </c:pt>
                <c:pt idx="5">
                  <c:v>12.7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FFE-A54B-A749-62D4042407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experiment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1.17</c:v>
                </c:pt>
                <c:pt idx="2">
                  <c:v>3.6</c:v>
                </c:pt>
                <c:pt idx="3">
                  <c:v>4.9000000000000004</c:v>
                </c:pt>
                <c:pt idx="4">
                  <c:v>5.5</c:v>
                </c:pt>
                <c:pt idx="5">
                  <c:v>12.6</c:v>
                </c:pt>
                <c:pt idx="6">
                  <c:v>15</c:v>
                </c:pt>
              </c:numCache>
            </c:numRef>
          </c:xVal>
          <c:yVal>
            <c:numRef>
              <c:f>Sheet1!$C$2:$C$8</c:f>
              <c:numCache>
                <c:formatCode>General</c:formatCode>
                <c:ptCount val="7"/>
                <c:pt idx="0">
                  <c:v>0</c:v>
                </c:pt>
                <c:pt idx="1">
                  <c:v>1.17</c:v>
                </c:pt>
                <c:pt idx="2">
                  <c:v>3.6</c:v>
                </c:pt>
                <c:pt idx="3">
                  <c:v>4.9000000000000004</c:v>
                </c:pt>
                <c:pt idx="4">
                  <c:v>5.5</c:v>
                </c:pt>
                <c:pt idx="5">
                  <c:v>12.6</c:v>
                </c:pt>
                <c:pt idx="6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FFE-A54B-A749-62D404240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0653344"/>
        <c:axId val="1260655040"/>
      </c:scatterChart>
      <c:valAx>
        <c:axId val="1260653344"/>
        <c:scaling>
          <c:orientation val="minMax"/>
          <c:max val="14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0655040"/>
        <c:crosses val="autoZero"/>
        <c:crossBetween val="midCat"/>
      </c:valAx>
      <c:valAx>
        <c:axId val="1260655040"/>
        <c:scaling>
          <c:orientation val="minMax"/>
          <c:max val="14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06533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Experiment</c:v>
                </c:pt>
              </c:strCache>
            </c:strRef>
          </c:tx>
          <c:spPr>
            <a:ln w="381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3.6</c:v>
                </c:pt>
                <c:pt idx="1">
                  <c:v>3.6</c:v>
                </c:pt>
                <c:pt idx="2">
                  <c:v>3.6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D32-484F-BE1A-996924678E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pbe g0w0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noFill/>
              <a:ln w="4127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Sheet1!$C$2:$C$6</c:f>
              <c:numCache>
                <c:formatCode>0.0</c:formatCode>
                <c:ptCount val="5"/>
                <c:pt idx="1">
                  <c:v>2.12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D32-484F-BE1A-996924678EB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hse03 g0w0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noFill/>
              <a:ln w="4127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Sheet1!$D$2:$D$6</c:f>
              <c:numCache>
                <c:formatCode>0.00</c:formatCode>
                <c:ptCount val="5"/>
                <c:pt idx="1">
                  <c:v>2.86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D32-484F-BE1A-996924678EB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pbe0 g0w0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noFill/>
              <a:ln w="41275">
                <a:solidFill>
                  <a:schemeClr val="accent4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Sheet1!$E$2:$E$6</c:f>
              <c:numCache>
                <c:formatCode>General</c:formatCode>
                <c:ptCount val="5"/>
                <c:pt idx="1">
                  <c:v>3.24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D32-484F-BE1A-996924678EB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HF g0w0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noFill/>
              <a:ln w="412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Sheet1!$F$2:$F$6</c:f>
              <c:numCache>
                <c:formatCode>General</c:formatCode>
                <c:ptCount val="5"/>
                <c:pt idx="1">
                  <c:v>5.71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D32-484F-BE1A-996924678E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4829391"/>
        <c:axId val="594147375"/>
      </c:scatterChart>
      <c:valAx>
        <c:axId val="574829391"/>
        <c:scaling>
          <c:orientation val="minMax"/>
          <c:max val="1.5"/>
          <c:min val="0.5"/>
        </c:scaling>
        <c:delete val="1"/>
        <c:axPos val="b"/>
        <c:numFmt formatCode="General" sourceLinked="1"/>
        <c:majorTickMark val="out"/>
        <c:minorTickMark val="none"/>
        <c:tickLblPos val="nextTo"/>
        <c:crossAx val="594147375"/>
        <c:crosses val="autoZero"/>
        <c:crossBetween val="midCat"/>
      </c:valAx>
      <c:valAx>
        <c:axId val="594147375"/>
        <c:scaling>
          <c:orientation val="minMax"/>
          <c:max val="6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4829391"/>
        <c:crosses val="autoZero"/>
        <c:crossBetween val="midCat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Experiment</c:v>
                </c:pt>
              </c:strCache>
            </c:strRef>
          </c:tx>
          <c:spPr>
            <a:ln w="381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3.6</c:v>
                </c:pt>
                <c:pt idx="1">
                  <c:v>3.6</c:v>
                </c:pt>
                <c:pt idx="2">
                  <c:v>3.6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D32-484F-BE1A-996924678E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pbe g0w0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noFill/>
              <a:ln w="4127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Sheet1!$C$2:$C$6</c:f>
              <c:numCache>
                <c:formatCode>0.0</c:formatCode>
                <c:ptCount val="5"/>
                <c:pt idx="1">
                  <c:v>2.12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D32-484F-BE1A-996924678EB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hse03 g0w0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noFill/>
              <a:ln w="4127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Sheet1!$D$2:$D$6</c:f>
              <c:numCache>
                <c:formatCode>0.00</c:formatCode>
                <c:ptCount val="5"/>
                <c:pt idx="1">
                  <c:v>2.86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D32-484F-BE1A-996924678EB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pbe0 g0w0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noFill/>
              <a:ln w="41275">
                <a:solidFill>
                  <a:schemeClr val="accent4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Sheet1!$E$2:$E$6</c:f>
              <c:numCache>
                <c:formatCode>General</c:formatCode>
                <c:ptCount val="5"/>
                <c:pt idx="1">
                  <c:v>3.24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D32-484F-BE1A-996924678EB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HF g0w0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noFill/>
              <a:ln w="412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Sheet1!$F$2:$F$6</c:f>
              <c:numCache>
                <c:formatCode>General</c:formatCode>
                <c:ptCount val="5"/>
                <c:pt idx="1">
                  <c:v>5.71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D32-484F-BE1A-996924678EB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pbe gw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3"/>
            <c:spPr>
              <a:noFill/>
              <a:ln w="41275">
                <a:solidFill>
                  <a:schemeClr val="accent6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Sheet1!$G$2:$G$6</c:f>
              <c:numCache>
                <c:formatCode>General</c:formatCode>
                <c:ptCount val="5"/>
                <c:pt idx="1">
                  <c:v>3.2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0EF-FF48-A4CA-D2F18F27BACB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hse03 gw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3"/>
            <c:spPr>
              <a:noFill/>
              <a:ln w="41275">
                <a:solidFill>
                  <a:schemeClr val="tx2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Sheet1!$H$2:$H$6</c:f>
              <c:numCache>
                <c:formatCode>General</c:formatCode>
                <c:ptCount val="5"/>
                <c:pt idx="1">
                  <c:v>3.33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0EF-FF48-A4CA-D2F18F27B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4829391"/>
        <c:axId val="594147375"/>
      </c:scatterChart>
      <c:valAx>
        <c:axId val="574829391"/>
        <c:scaling>
          <c:orientation val="minMax"/>
          <c:max val="1.5"/>
          <c:min val="0.5"/>
        </c:scaling>
        <c:delete val="1"/>
        <c:axPos val="b"/>
        <c:numFmt formatCode="General" sourceLinked="1"/>
        <c:majorTickMark val="out"/>
        <c:minorTickMark val="none"/>
        <c:tickLblPos val="nextTo"/>
        <c:crossAx val="594147375"/>
        <c:crosses val="autoZero"/>
        <c:crossBetween val="midCat"/>
      </c:valAx>
      <c:valAx>
        <c:axId val="594147375"/>
        <c:scaling>
          <c:orientation val="minMax"/>
          <c:max val="6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4829391"/>
        <c:crosses val="autoZero"/>
        <c:crossBetween val="midCat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Experiment</c:v>
                </c:pt>
              </c:strCache>
            </c:strRef>
          </c:tx>
          <c:spPr>
            <a:ln w="381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3.6</c:v>
                </c:pt>
                <c:pt idx="1">
                  <c:v>3.6</c:v>
                </c:pt>
                <c:pt idx="2">
                  <c:v>3.6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D32-484F-BE1A-996924678E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pbe g0w0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noFill/>
              <a:ln w="4127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Sheet1!$C$2:$C$6</c:f>
              <c:numCache>
                <c:formatCode>0.0</c:formatCode>
                <c:ptCount val="5"/>
                <c:pt idx="1">
                  <c:v>2.12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D32-484F-BE1A-996924678EB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hse03 g0w0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noFill/>
              <a:ln w="4127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Sheet1!$D$2:$D$6</c:f>
              <c:numCache>
                <c:formatCode>0.00</c:formatCode>
                <c:ptCount val="5"/>
                <c:pt idx="1">
                  <c:v>2.86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D32-484F-BE1A-996924678EB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pbe0 g0w0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noFill/>
              <a:ln w="41275">
                <a:solidFill>
                  <a:schemeClr val="accent4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Sheet1!$E$2:$E$6</c:f>
              <c:numCache>
                <c:formatCode>General</c:formatCode>
                <c:ptCount val="5"/>
                <c:pt idx="1">
                  <c:v>3.24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D32-484F-BE1A-996924678EB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HF g0w0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noFill/>
              <a:ln w="412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Sheet1!$F$2:$F$6</c:f>
              <c:numCache>
                <c:formatCode>General</c:formatCode>
                <c:ptCount val="5"/>
                <c:pt idx="1">
                  <c:v>5.71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D32-484F-BE1A-996924678EB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pbe gw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3"/>
            <c:spPr>
              <a:noFill/>
              <a:ln w="41275">
                <a:solidFill>
                  <a:schemeClr val="accent6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Sheet1!$G$2:$G$6</c:f>
              <c:numCache>
                <c:formatCode>General</c:formatCode>
                <c:ptCount val="5"/>
                <c:pt idx="1">
                  <c:v>3.2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0EF-FF48-A4CA-D2F18F27BACB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hse03 gw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3"/>
            <c:spPr>
              <a:noFill/>
              <a:ln w="41275">
                <a:solidFill>
                  <a:schemeClr val="tx2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Sheet1!$H$2:$H$6</c:f>
              <c:numCache>
                <c:formatCode>General</c:formatCode>
                <c:ptCount val="5"/>
                <c:pt idx="1">
                  <c:v>3.33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0EF-FF48-A4CA-D2F18F27BACB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vmc (pbe0)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noFill/>
              <a:ln w="4127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Sheet1!$I$2:$I$6</c:f>
              <c:numCache>
                <c:formatCode>General</c:formatCode>
                <c:ptCount val="5"/>
                <c:pt idx="3">
                  <c:v>3.9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9F1-2148-9DDA-CFD5E0903A56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vmc (LDA)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noFill/>
              <a:ln w="4127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1.1000000000000001</c:v>
                </c:pt>
                <c:pt idx="4">
                  <c:v>0.9</c:v>
                </c:pt>
              </c:numCache>
            </c:numRef>
          </c:xVal>
          <c:yVal>
            <c:numRef>
              <c:f>Sheet1!$J$2:$J$6</c:f>
              <c:numCache>
                <c:formatCode>General</c:formatCode>
                <c:ptCount val="5"/>
                <c:pt idx="4">
                  <c:v>3.9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9F1-2148-9DDA-CFD5E0903A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4829391"/>
        <c:axId val="594147375"/>
      </c:scatterChart>
      <c:valAx>
        <c:axId val="574829391"/>
        <c:scaling>
          <c:orientation val="minMax"/>
          <c:max val="1.5"/>
          <c:min val="0.5"/>
        </c:scaling>
        <c:delete val="1"/>
        <c:axPos val="b"/>
        <c:numFmt formatCode="General" sourceLinked="1"/>
        <c:majorTickMark val="out"/>
        <c:minorTickMark val="none"/>
        <c:tickLblPos val="nextTo"/>
        <c:crossAx val="594147375"/>
        <c:crosses val="autoZero"/>
        <c:crossBetween val="midCat"/>
      </c:valAx>
      <c:valAx>
        <c:axId val="594147375"/>
        <c:scaling>
          <c:orientation val="minMax"/>
          <c:max val="6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4829391"/>
        <c:crosses val="autoZero"/>
        <c:crossBetween val="midCat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1.04</c:v>
                </c:pt>
                <c:pt idx="1">
                  <c:v>0.76</c:v>
                </c:pt>
                <c:pt idx="2">
                  <c:v>1</c:v>
                </c:pt>
                <c:pt idx="3">
                  <c:v>0.69</c:v>
                </c:pt>
                <c:pt idx="4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7-5044-8C3C-0759147C3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ESMF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Sheet1!$C$2:$C$6</c:f>
              <c:numCache>
                <c:formatCode>0.00</c:formatCode>
                <c:ptCount val="5"/>
                <c:pt idx="0">
                  <c:v>-0.66</c:v>
                </c:pt>
                <c:pt idx="1">
                  <c:v>-0.72</c:v>
                </c:pt>
                <c:pt idx="2">
                  <c:v>-0.67</c:v>
                </c:pt>
                <c:pt idx="3">
                  <c:v>-0.79</c:v>
                </c:pt>
                <c:pt idx="4">
                  <c:v>-0.81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7-5044-8C3C-0759147C3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CIS(D)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Sheet1!$D$2:$D$6</c:f>
              <c:numCache>
                <c:formatCode>0.00</c:formatCode>
                <c:ptCount val="5"/>
                <c:pt idx="0">
                  <c:v>-0.1</c:v>
                </c:pt>
                <c:pt idx="1">
                  <c:v>-0.05</c:v>
                </c:pt>
                <c:pt idx="2">
                  <c:v>-0.1</c:v>
                </c:pt>
                <c:pt idx="3">
                  <c:v>-0.06</c:v>
                </c:pt>
                <c:pt idx="4">
                  <c:v>-0.05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7-5044-8C3C-0759147C3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ESMP2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Sheet1!$E$2:$E$6</c:f>
              <c:numCache>
                <c:formatCode>0.00</c:formatCode>
                <c:ptCount val="5"/>
                <c:pt idx="0">
                  <c:v>7.0000000000000007E-2</c:v>
                </c:pt>
                <c:pt idx="1">
                  <c:v>0.05</c:v>
                </c:pt>
                <c:pt idx="2">
                  <c:v>0.02</c:v>
                </c:pt>
                <c:pt idx="3">
                  <c:v>0.01</c:v>
                </c:pt>
                <c:pt idx="4">
                  <c:v>-0.03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7-5044-8C3C-0759147C3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72688"/>
        <c:axId val="1326174384"/>
      </c:barChart>
      <c:catAx>
        <c:axId val="132617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174384"/>
        <c:crosses val="autoZero"/>
        <c:auto val="1"/>
        <c:lblAlgn val="ctr"/>
        <c:lblOffset val="100"/>
        <c:noMultiLvlLbl val="0"/>
      </c:catAx>
      <c:valAx>
        <c:axId val="1326174384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72688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1.04</c:v>
                </c:pt>
                <c:pt idx="1">
                  <c:v>0.76</c:v>
                </c:pt>
                <c:pt idx="2">
                  <c:v>1</c:v>
                </c:pt>
                <c:pt idx="3">
                  <c:v>0.69</c:v>
                </c:pt>
                <c:pt idx="4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7-5044-8C3C-0759147C3E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ESMF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Sheet1!$C$2:$C$6</c:f>
              <c:numCache>
                <c:formatCode>0.00</c:formatCode>
                <c:ptCount val="5"/>
                <c:pt idx="0">
                  <c:v>-0.66</c:v>
                </c:pt>
                <c:pt idx="1">
                  <c:v>-0.72</c:v>
                </c:pt>
                <c:pt idx="2">
                  <c:v>-0.67</c:v>
                </c:pt>
                <c:pt idx="3">
                  <c:v>-0.79</c:v>
                </c:pt>
                <c:pt idx="4">
                  <c:v>-0.81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7-5044-8C3C-0759147C3E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CIS(D)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Sheet1!$D$2:$D$6</c:f>
              <c:numCache>
                <c:formatCode>0.00</c:formatCode>
                <c:ptCount val="5"/>
                <c:pt idx="0">
                  <c:v>-0.1</c:v>
                </c:pt>
                <c:pt idx="1">
                  <c:v>-0.05</c:v>
                </c:pt>
                <c:pt idx="2">
                  <c:v>-0.1</c:v>
                </c:pt>
                <c:pt idx="3">
                  <c:v>-0.06</c:v>
                </c:pt>
                <c:pt idx="4">
                  <c:v>-0.05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7-5044-8C3C-0759147C3ED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ESMP2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n-sig*</c:v>
                </c:pt>
                <c:pt idx="1">
                  <c:v>n-pi*</c:v>
                </c:pt>
                <c:pt idx="2">
                  <c:v>sig-sig*</c:v>
                </c:pt>
                <c:pt idx="3">
                  <c:v>sig-pi*</c:v>
                </c:pt>
                <c:pt idx="4">
                  <c:v>pi-sig*</c:v>
                </c:pt>
              </c:strCache>
            </c:strRef>
          </c:cat>
          <c:val>
            <c:numRef>
              <c:f>Sheet1!$E$2:$E$6</c:f>
              <c:numCache>
                <c:formatCode>0.00</c:formatCode>
                <c:ptCount val="5"/>
                <c:pt idx="0">
                  <c:v>7.0000000000000007E-2</c:v>
                </c:pt>
                <c:pt idx="1">
                  <c:v>0.05</c:v>
                </c:pt>
                <c:pt idx="2">
                  <c:v>0.02</c:v>
                </c:pt>
                <c:pt idx="3">
                  <c:v>0.01</c:v>
                </c:pt>
                <c:pt idx="4">
                  <c:v>-0.03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7-5044-8C3C-0759147C3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72688"/>
        <c:axId val="1326174384"/>
      </c:barChart>
      <c:catAx>
        <c:axId val="132617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174384"/>
        <c:crosses val="autoZero"/>
        <c:auto val="1"/>
        <c:lblAlgn val="ctr"/>
        <c:lblOffset val="100"/>
        <c:noMultiLvlLbl val="0"/>
      </c:catAx>
      <c:valAx>
        <c:axId val="1326174384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72688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FC9D1-8B69-DF43-B37D-C781DA603ACE}" type="datetimeFigureOut">
              <a:rPr lang="en-US" smtClean="0"/>
              <a:t>6/13/18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B2DD5-6960-FB40-AB9A-1FFDB6958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70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B2DD5-6960-FB40-AB9A-1FFDB69581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17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B2DD5-6960-FB40-AB9A-1FFDB69581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56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B2DD5-6960-FB40-AB9A-1FFDB69581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34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B2DD5-6960-FB40-AB9A-1FFDB69581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01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B2DD5-6960-FB40-AB9A-1FFDB69581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9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B2DD5-6960-FB40-AB9A-1FFDB69581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38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B2DD5-6960-FB40-AB9A-1FFDB69581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5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B2DD5-6960-FB40-AB9A-1FFDB69581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55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B2DD5-6960-FB40-AB9A-1FFDB69581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8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B2DD5-6960-FB40-AB9A-1FFDB69581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B2DD5-6960-FB40-AB9A-1FFDB69581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05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B2DD5-6960-FB40-AB9A-1FFDB69581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5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B2DD5-6960-FB40-AB9A-1FFDB69581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8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9A1A-253D-6B41-9B22-803FDA3254FE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336-1ED3-0E48-8564-792713DB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9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9A1A-253D-6B41-9B22-803FDA3254FE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336-1ED3-0E48-8564-792713DB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7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9A1A-253D-6B41-9B22-803FDA3254FE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336-1ED3-0E48-8564-792713DB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59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2065-8D5D-42F0-92B3-2B3CC20B3E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50DA-6D8B-463C-95A3-C6BD023AA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25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2065-8D5D-42F0-92B3-2B3CC20B3E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50DA-6D8B-463C-95A3-C6BD023AA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9100" y="1066800"/>
            <a:ext cx="8305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30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2065-8D5D-42F0-92B3-2B3CC20B3E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50DA-6D8B-463C-95A3-C6BD023AA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68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2065-8D5D-42F0-92B3-2B3CC20B3E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50DA-6D8B-463C-95A3-C6BD023AA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88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2065-8D5D-42F0-92B3-2B3CC20B3E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50DA-6D8B-463C-95A3-C6BD023AA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6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2065-8D5D-42F0-92B3-2B3CC20B3E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50DA-6D8B-463C-95A3-C6BD023AA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34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2065-8D5D-42F0-92B3-2B3CC20B3E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50DA-6D8B-463C-95A3-C6BD023AA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2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2065-8D5D-42F0-92B3-2B3CC20B3E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50DA-6D8B-463C-95A3-C6BD023AA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9A1A-253D-6B41-9B22-803FDA3254FE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336-1ED3-0E48-8564-792713DBABE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9100" y="1066800"/>
            <a:ext cx="8305800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285094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2065-8D5D-42F0-92B3-2B3CC20B3E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50DA-6D8B-463C-95A3-C6BD023AA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35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2065-8D5D-42F0-92B3-2B3CC20B3E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50DA-6D8B-463C-95A3-C6BD023AA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50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2065-8D5D-42F0-92B3-2B3CC20B3E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450DA-6D8B-463C-95A3-C6BD023AA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0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9A1A-253D-6B41-9B22-803FDA3254FE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336-1ED3-0E48-8564-792713DB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3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9A1A-253D-6B41-9B22-803FDA3254FE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336-1ED3-0E48-8564-792713DB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5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9A1A-253D-6B41-9B22-803FDA3254FE}" type="datetimeFigureOut">
              <a:rPr lang="en-US" smtClean="0"/>
              <a:t>6/13/18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336-1ED3-0E48-8564-792713DB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9A1A-253D-6B41-9B22-803FDA3254FE}" type="datetimeFigureOut">
              <a:rPr lang="en-US" smtClean="0"/>
              <a:t>6/13/18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336-1ED3-0E48-8564-792713DB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26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9A1A-253D-6B41-9B22-803FDA3254FE}" type="datetimeFigureOut">
              <a:rPr lang="en-US" smtClean="0"/>
              <a:t>6/13/18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336-1ED3-0E48-8564-792713DB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34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9A1A-253D-6B41-9B22-803FDA3254FE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336-1ED3-0E48-8564-792713DB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1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9A1A-253D-6B41-9B22-803FDA3254FE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C336-1ED3-0E48-8564-792713DB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83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59A1A-253D-6B41-9B22-803FDA3254FE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C336-1ED3-0E48-8564-792713DB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5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92065-8D5D-42F0-92B3-2B3CC20B3E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450DA-6D8B-463C-95A3-C6BD023AA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9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NULL"/><Relationship Id="rId7" Type="http://schemas.openxmlformats.org/officeDocument/2006/relationships/image" Target="../media/image25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4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png"/><Relationship Id="rId5" Type="http://schemas.openxmlformats.org/officeDocument/2006/relationships/image" Target="../media/image121.png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1.png"/><Relationship Id="rId5" Type="http://schemas.openxmlformats.org/officeDocument/2006/relationships/image" Target="../media/image181.png"/><Relationship Id="rId4" Type="http://schemas.openxmlformats.org/officeDocument/2006/relationships/image" Target="../media/image1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1.png"/><Relationship Id="rId7" Type="http://schemas.openxmlformats.org/officeDocument/2006/relationships/image" Target="../media/image250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5.tiff"/><Relationship Id="rId5" Type="http://schemas.openxmlformats.org/officeDocument/2006/relationships/image" Target="../media/image23.png"/><Relationship Id="rId10" Type="http://schemas.openxmlformats.org/officeDocument/2006/relationships/image" Target="../media/image280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chart" Target="../charts/chart8.xml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chart" Target="../charts/chart9.xml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chart" Target="../charts/chart10.xml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chart" Target="../charts/chart11.xml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chart" Target="../charts/char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chart" Target="../charts/char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chart" Target="../charts/char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chart" Target="../charts/char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20.xml"/><Relationship Id="rId5" Type="http://schemas.openxmlformats.org/officeDocument/2006/relationships/image" Target="../media/image200.png"/><Relationship Id="rId4" Type="http://schemas.openxmlformats.org/officeDocument/2006/relationships/image" Target="../media/image2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10" Type="http://schemas.openxmlformats.org/officeDocument/2006/relationships/image" Target="../media/image37.tiff"/><Relationship Id="rId4" Type="http://schemas.openxmlformats.org/officeDocument/2006/relationships/image" Target="../media/image31.(null)"/><Relationship Id="rId9" Type="http://schemas.openxmlformats.org/officeDocument/2006/relationships/image" Target="../media/image3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/>
          <p:cNvSpPr txBox="1">
            <a:spLocks/>
          </p:cNvSpPr>
          <p:nvPr/>
        </p:nvSpPr>
        <p:spPr>
          <a:xfrm>
            <a:off x="0" y="3343722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June 13, 2018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 rot="16200000">
            <a:off x="-3251342" y="3166038"/>
            <a:ext cx="5820974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</a:rPr>
              <a:t>YOU HAVE 35+5 mins to speak!!!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978870"/>
            <a:ext cx="9143999" cy="144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200" b="1" dirty="0"/>
              <a:t>Excited States, Variational Principles,</a:t>
            </a:r>
          </a:p>
          <a:p>
            <a:pPr>
              <a:lnSpc>
                <a:spcPct val="100000"/>
              </a:lnSpc>
            </a:pPr>
            <a:r>
              <a:rPr lang="en-US" sz="4200" b="1" dirty="0"/>
              <a:t>and Quantum Monte Carlo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2861646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</a:rPr>
              <a:t>Eric Neuscamman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D7F9DD-8A1A-FD4A-B182-F5905DA9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651" y="4107478"/>
            <a:ext cx="3287491" cy="2049547"/>
          </a:xfrm>
          <a:prstGeom prst="rect">
            <a:avLst/>
          </a:prstGeom>
        </p:spPr>
      </p:pic>
      <p:pic>
        <p:nvPicPr>
          <p:cNvPr id="12" name="Picture 11" descr="ucseal_540_139.bmp">
            <a:extLst>
              <a:ext uri="{FF2B5EF4-FFF2-40B4-BE49-F238E27FC236}">
                <a16:creationId xmlns:a16="http://schemas.microsoft.com/office/drawing/2014/main" id="{67B40824-08ED-2549-BAB0-4C50BE796A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1373" y="4078350"/>
            <a:ext cx="2217972" cy="22179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5D1B64A-CBE5-DB4C-A8A8-F309A7C63175}"/>
              </a:ext>
            </a:extLst>
          </p:cNvPr>
          <p:cNvSpPr/>
          <p:nvPr/>
        </p:nvSpPr>
        <p:spPr>
          <a:xfrm>
            <a:off x="1539761" y="3789703"/>
            <a:ext cx="2608507" cy="2608507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22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36FE4F61-7BD6-9F49-931E-B4DDD2A6E74A}"/>
              </a:ext>
            </a:extLst>
          </p:cNvPr>
          <p:cNvSpPr/>
          <p:nvPr/>
        </p:nvSpPr>
        <p:spPr>
          <a:xfrm>
            <a:off x="1749989" y="1797060"/>
            <a:ext cx="187569" cy="1828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fairness in thioformaldehyde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E9755DC-DF72-834A-B730-AFA3C1046BF2}"/>
                  </a:ext>
                </a:extLst>
              </p:cNvPr>
              <p:cNvSpPr/>
              <p:nvPr/>
            </p:nvSpPr>
            <p:spPr>
              <a:xfrm>
                <a:off x="5642010" y="1271572"/>
                <a:ext cx="33026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E9755DC-DF72-834A-B730-AFA3C1046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010" y="1271572"/>
                <a:ext cx="3302699" cy="584775"/>
              </a:xfrm>
              <a:prstGeom prst="rect">
                <a:avLst/>
              </a:prstGeom>
              <a:blipFill>
                <a:blip r:embed="rId2"/>
                <a:stretch>
                  <a:fillRect l="-7692" t="-129787" r="-13462" b="-20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71D06C13-1C08-974D-A371-A90D698D7D1A}"/>
              </a:ext>
            </a:extLst>
          </p:cNvPr>
          <p:cNvGrpSpPr/>
          <p:nvPr/>
        </p:nvGrpSpPr>
        <p:grpSpPr>
          <a:xfrm>
            <a:off x="378059" y="1460778"/>
            <a:ext cx="1644057" cy="1380153"/>
            <a:chOff x="378059" y="1460778"/>
            <a:chExt cx="1644057" cy="13801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92EF88-0BDA-0940-BC47-7DCA815D0827}"/>
                </a:ext>
              </a:extLst>
            </p:cNvPr>
            <p:cNvSpPr/>
            <p:nvPr/>
          </p:nvSpPr>
          <p:spPr>
            <a:xfrm>
              <a:off x="882261" y="1891361"/>
              <a:ext cx="40427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C</a:t>
              </a: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A1C008-E182-3347-A85E-96F6716E021D}"/>
                </a:ext>
              </a:extLst>
            </p:cNvPr>
            <p:cNvSpPr/>
            <p:nvPr/>
          </p:nvSpPr>
          <p:spPr>
            <a:xfrm>
              <a:off x="1559026" y="1891360"/>
              <a:ext cx="3738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S</a:t>
              </a: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3C9BD2-6802-6841-BF8B-29083093EA6C}"/>
                </a:ext>
              </a:extLst>
            </p:cNvPr>
            <p:cNvSpPr/>
            <p:nvPr/>
          </p:nvSpPr>
          <p:spPr>
            <a:xfrm>
              <a:off x="378059" y="1460778"/>
              <a:ext cx="4411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H</a:t>
              </a: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FC752B-79A4-B446-BFF2-21D889FD2441}"/>
                </a:ext>
              </a:extLst>
            </p:cNvPr>
            <p:cNvSpPr/>
            <p:nvPr/>
          </p:nvSpPr>
          <p:spPr>
            <a:xfrm>
              <a:off x="378059" y="2256156"/>
              <a:ext cx="4411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H</a:t>
              </a:r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B3CADB-59D6-F848-8687-6F6442E88944}"/>
                </a:ext>
              </a:extLst>
            </p:cNvPr>
            <p:cNvCxnSpPr>
              <a:cxnSpLocks/>
            </p:cNvCxnSpPr>
            <p:nvPr/>
          </p:nvCxnSpPr>
          <p:spPr>
            <a:xfrm>
              <a:off x="1254226" y="2136855"/>
              <a:ext cx="304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FF8984-932E-4C4C-91EB-5EC007E6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254226" y="2242363"/>
              <a:ext cx="304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96011E-EBD1-D749-AFB8-EA09052C5C08}"/>
                </a:ext>
              </a:extLst>
            </p:cNvPr>
            <p:cNvSpPr/>
            <p:nvPr/>
          </p:nvSpPr>
          <p:spPr>
            <a:xfrm rot="19423738">
              <a:off x="1726841" y="1619524"/>
              <a:ext cx="2952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:</a:t>
              </a:r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BFCBAE-4D72-3444-9751-DC6A7D461123}"/>
                </a:ext>
              </a:extLst>
            </p:cNvPr>
            <p:cNvSpPr/>
            <p:nvPr/>
          </p:nvSpPr>
          <p:spPr>
            <a:xfrm rot="2176262" flipV="1">
              <a:off x="1726842" y="2172059"/>
              <a:ext cx="2952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:</a:t>
              </a:r>
              <a:endParaRPr lang="en-US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FBE98A-51B6-9F4F-AB7F-D7676E16918F}"/>
                </a:ext>
              </a:extLst>
            </p:cNvPr>
            <p:cNvCxnSpPr>
              <a:cxnSpLocks/>
            </p:cNvCxnSpPr>
            <p:nvPr/>
          </p:nvCxnSpPr>
          <p:spPr>
            <a:xfrm rot="2640000">
              <a:off x="701974" y="1929163"/>
              <a:ext cx="304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699A1A0-EDC5-6D48-B660-AA2C4EDF5686}"/>
                </a:ext>
              </a:extLst>
            </p:cNvPr>
            <p:cNvCxnSpPr>
              <a:cxnSpLocks/>
            </p:cNvCxnSpPr>
            <p:nvPr/>
          </p:nvCxnSpPr>
          <p:spPr>
            <a:xfrm rot="18960000" flipV="1">
              <a:off x="701975" y="2397191"/>
              <a:ext cx="304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ircular Arrow 15">
            <a:extLst>
              <a:ext uri="{FF2B5EF4-FFF2-40B4-BE49-F238E27FC236}">
                <a16:creationId xmlns:a16="http://schemas.microsoft.com/office/drawing/2014/main" id="{D193AB31-90BF-1542-8AFA-E04B5253A48C}"/>
              </a:ext>
            </a:extLst>
          </p:cNvPr>
          <p:cNvSpPr/>
          <p:nvPr/>
        </p:nvSpPr>
        <p:spPr>
          <a:xfrm rot="18471306" flipH="1">
            <a:off x="1244531" y="1619377"/>
            <a:ext cx="754590" cy="775036"/>
          </a:xfrm>
          <a:prstGeom prst="circularArrow">
            <a:avLst>
              <a:gd name="adj1" fmla="val 9741"/>
              <a:gd name="adj2" fmla="val 1386080"/>
              <a:gd name="adj3" fmla="val 17758237"/>
              <a:gd name="adj4" fmla="val 10800000"/>
              <a:gd name="adj5" fmla="val 1475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33A2D2F-8B80-5A4A-B75E-2F83906AA70C}"/>
                  </a:ext>
                </a:extLst>
              </p:cNvPr>
              <p:cNvSpPr/>
              <p:nvPr/>
            </p:nvSpPr>
            <p:spPr>
              <a:xfrm>
                <a:off x="2684919" y="1655515"/>
                <a:ext cx="215437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0" dirty="0"/>
                  <a:t>match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33A2D2F-8B80-5A4A-B75E-2F83906AA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919" y="1655515"/>
                <a:ext cx="2154372" cy="584775"/>
              </a:xfrm>
              <a:prstGeom prst="rect">
                <a:avLst/>
              </a:prstGeom>
              <a:blipFill>
                <a:blip r:embed="rId3"/>
                <a:stretch>
                  <a:fillRect l="-6433" t="-10638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D5D53D25-BDC1-CC47-B63A-0B5DE310038B}"/>
              </a:ext>
            </a:extLst>
          </p:cNvPr>
          <p:cNvSpPr/>
          <p:nvPr/>
        </p:nvSpPr>
        <p:spPr>
          <a:xfrm>
            <a:off x="4611509" y="6374956"/>
            <a:ext cx="4430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Pineda Flores &amp; Neuscamman, in preparation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D25B35-E8B8-514E-8A23-60DC740709F9}"/>
                  </a:ext>
                </a:extLst>
              </p:cNvPr>
              <p:cNvSpPr/>
              <p:nvPr/>
            </p:nvSpPr>
            <p:spPr>
              <a:xfrm>
                <a:off x="5640565" y="1894789"/>
                <a:ext cx="331635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0" dirty="0"/>
                  <a:t>QMC gives us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D25B35-E8B8-514E-8A23-60DC740709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565" y="1894789"/>
                <a:ext cx="3316357" cy="584775"/>
              </a:xfrm>
              <a:prstGeom prst="rect">
                <a:avLst/>
              </a:prstGeom>
              <a:blipFill>
                <a:blip r:embed="rId4"/>
                <a:stretch>
                  <a:fillRect l="-4598" t="-10638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D82EBC09-2DD4-5049-A998-39632287A9E3}"/>
              </a:ext>
            </a:extLst>
          </p:cNvPr>
          <p:cNvSpPr/>
          <p:nvPr/>
        </p:nvSpPr>
        <p:spPr>
          <a:xfrm>
            <a:off x="3177899" y="2835205"/>
            <a:ext cx="58637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+ Jastrow + state-specific orb. opt.</a:t>
            </a:r>
            <a:endParaRPr lang="en-US" dirty="0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6255EF17-C059-DC42-8103-613DB41B016E}"/>
              </a:ext>
            </a:extLst>
          </p:cNvPr>
          <p:cNvSpPr/>
          <p:nvPr/>
        </p:nvSpPr>
        <p:spPr>
          <a:xfrm rot="10800000">
            <a:off x="3029598" y="5225355"/>
            <a:ext cx="274320" cy="274320"/>
          </a:xfrm>
          <a:prstGeom prst="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1BE6010D-2812-874B-A387-C88F95A606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03127" y="5892786"/>
                <a:ext cx="1479892" cy="58477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 anchorCtr="0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</a:rPr>
                  <a:t> (eV)</a:t>
                </a:r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1BE6010D-2812-874B-A387-C88F95A60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127" y="5892786"/>
                <a:ext cx="1479892" cy="584775"/>
              </a:xfrm>
              <a:prstGeom prst="rect">
                <a:avLst/>
              </a:prstGeom>
              <a:blipFill>
                <a:blip r:embed="rId5"/>
                <a:stretch>
                  <a:fillRect l="-3419" t="-12766" r="-9402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A7F45F6A-7C8C-F64F-A259-A3BCAECDFB8D}"/>
              </a:ext>
            </a:extLst>
          </p:cNvPr>
          <p:cNvGrpSpPr/>
          <p:nvPr/>
        </p:nvGrpSpPr>
        <p:grpSpPr>
          <a:xfrm>
            <a:off x="470259" y="5442862"/>
            <a:ext cx="5023955" cy="654931"/>
            <a:chOff x="1214850" y="5142416"/>
            <a:chExt cx="5023955" cy="654931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D179D51-B2E2-C942-B87C-29F014C9199E}"/>
                </a:ext>
              </a:extLst>
            </p:cNvPr>
            <p:cNvCxnSpPr>
              <a:cxnSpLocks/>
            </p:cNvCxnSpPr>
            <p:nvPr/>
          </p:nvCxnSpPr>
          <p:spPr>
            <a:xfrm>
              <a:off x="1214850" y="5216436"/>
              <a:ext cx="5023955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AF6A5B1-E39E-824F-8373-21B67CA7D5CC}"/>
                </a:ext>
              </a:extLst>
            </p:cNvPr>
            <p:cNvCxnSpPr>
              <a:cxnSpLocks/>
            </p:cNvCxnSpPr>
            <p:nvPr/>
          </p:nvCxnSpPr>
          <p:spPr>
            <a:xfrm>
              <a:off x="4602608" y="5142416"/>
              <a:ext cx="0" cy="14804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D47E7B9A-8E7B-1645-A6F6-DC949A511478}"/>
                </a:ext>
              </a:extLst>
            </p:cNvPr>
            <p:cNvSpPr txBox="1">
              <a:spLocks/>
            </p:cNvSpPr>
            <p:nvPr/>
          </p:nvSpPr>
          <p:spPr>
            <a:xfrm>
              <a:off x="4265404" y="5212572"/>
              <a:ext cx="705642" cy="584775"/>
            </a:xfrm>
            <a:prstGeom prst="rect">
              <a:avLst/>
            </a:prstGeom>
          </p:spPr>
          <p:txBody>
            <a:bodyPr vert="horz" wrap="none" lIns="91440" tIns="45720" rIns="91440" bIns="45720" rtlCol="0" anchor="ctr" anchorCtr="0">
              <a:spAutoFit/>
            </a:bodyPr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en-US" sz="3200" dirty="0">
                  <a:solidFill>
                    <a:prstClr val="black"/>
                  </a:solidFill>
                </a:rPr>
                <a:t>2.3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B343151-B11A-B342-B5C7-16773F26F1DC}"/>
                </a:ext>
              </a:extLst>
            </p:cNvPr>
            <p:cNvCxnSpPr>
              <a:cxnSpLocks/>
            </p:cNvCxnSpPr>
            <p:nvPr/>
          </p:nvCxnSpPr>
          <p:spPr>
            <a:xfrm>
              <a:off x="2807264" y="5142416"/>
              <a:ext cx="0" cy="14804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ECED32B-DDC3-F34C-8BBC-0C537AC9D2AE}"/>
                </a:ext>
              </a:extLst>
            </p:cNvPr>
            <p:cNvCxnSpPr>
              <a:cxnSpLocks/>
            </p:cNvCxnSpPr>
            <p:nvPr/>
          </p:nvCxnSpPr>
          <p:spPr>
            <a:xfrm>
              <a:off x="1909592" y="5142416"/>
              <a:ext cx="0" cy="14804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4F075AE-2209-1E4D-B09B-E5464FE73FFB}"/>
                </a:ext>
              </a:extLst>
            </p:cNvPr>
            <p:cNvCxnSpPr>
              <a:cxnSpLocks/>
            </p:cNvCxnSpPr>
            <p:nvPr/>
          </p:nvCxnSpPr>
          <p:spPr>
            <a:xfrm>
              <a:off x="3704936" y="5142416"/>
              <a:ext cx="0" cy="14804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46E2011-0456-7E4A-81B1-9106AF58896F}"/>
                </a:ext>
              </a:extLst>
            </p:cNvPr>
            <p:cNvCxnSpPr>
              <a:cxnSpLocks/>
            </p:cNvCxnSpPr>
            <p:nvPr/>
          </p:nvCxnSpPr>
          <p:spPr>
            <a:xfrm>
              <a:off x="5500280" y="5142416"/>
              <a:ext cx="0" cy="14804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0108C22B-4D7C-774E-A2A0-1C13E6749099}"/>
                </a:ext>
              </a:extLst>
            </p:cNvPr>
            <p:cNvSpPr txBox="1">
              <a:spLocks/>
            </p:cNvSpPr>
            <p:nvPr/>
          </p:nvSpPr>
          <p:spPr>
            <a:xfrm>
              <a:off x="5187173" y="5212572"/>
              <a:ext cx="705642" cy="584775"/>
            </a:xfrm>
            <a:prstGeom prst="rect">
              <a:avLst/>
            </a:prstGeom>
          </p:spPr>
          <p:txBody>
            <a:bodyPr vert="horz" wrap="none" lIns="91440" tIns="45720" rIns="91440" bIns="45720" rtlCol="0" anchor="ctr" anchorCtr="0">
              <a:spAutoFit/>
            </a:bodyPr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en-US" sz="3200" dirty="0">
                  <a:solidFill>
                    <a:prstClr val="black"/>
                  </a:solidFill>
                </a:rPr>
                <a:t>2.4</a:t>
              </a: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9796831A-8766-7B4C-8544-19C392BE9580}"/>
                </a:ext>
              </a:extLst>
            </p:cNvPr>
            <p:cNvSpPr txBox="1">
              <a:spLocks/>
            </p:cNvSpPr>
            <p:nvPr/>
          </p:nvSpPr>
          <p:spPr>
            <a:xfrm>
              <a:off x="2439052" y="5212572"/>
              <a:ext cx="705642" cy="584775"/>
            </a:xfrm>
            <a:prstGeom prst="rect">
              <a:avLst/>
            </a:prstGeom>
          </p:spPr>
          <p:txBody>
            <a:bodyPr vert="horz" wrap="none" lIns="91440" tIns="45720" rIns="91440" bIns="45720" rtlCol="0" anchor="ctr" anchorCtr="0">
              <a:spAutoFit/>
            </a:bodyPr>
            <a:lstStyle/>
            <a:p>
              <a:pPr marL="342900" indent="-342900" algn="ctr">
                <a:spcBef>
                  <a:spcPct val="20000"/>
                </a:spcBef>
                <a:defRPr/>
              </a:pPr>
              <a:r>
                <a:rPr lang="en-US" sz="3200" dirty="0">
                  <a:solidFill>
                    <a:prstClr val="black"/>
                  </a:solidFill>
                </a:rPr>
                <a:t>2.1</a:t>
              </a: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0A47299E-BBC0-654F-9FC6-9D2A073696F3}"/>
                </a:ext>
              </a:extLst>
            </p:cNvPr>
            <p:cNvSpPr txBox="1">
              <a:spLocks/>
            </p:cNvSpPr>
            <p:nvPr/>
          </p:nvSpPr>
          <p:spPr>
            <a:xfrm>
              <a:off x="3349709" y="5212572"/>
              <a:ext cx="705642" cy="584775"/>
            </a:xfrm>
            <a:prstGeom prst="rect">
              <a:avLst/>
            </a:prstGeom>
          </p:spPr>
          <p:txBody>
            <a:bodyPr vert="horz" wrap="none" lIns="91440" tIns="45720" rIns="91440" bIns="45720" rtlCol="0" anchor="ctr" anchorCtr="0">
              <a:spAutoFit/>
            </a:bodyPr>
            <a:lstStyle/>
            <a:p>
              <a:pPr marL="342900" indent="-342900" algn="ctr">
                <a:spcBef>
                  <a:spcPct val="20000"/>
                </a:spcBef>
                <a:defRPr/>
              </a:pPr>
              <a:r>
                <a:rPr lang="en-US" sz="3200" dirty="0">
                  <a:solidFill>
                    <a:prstClr val="black"/>
                  </a:solidFill>
                </a:rPr>
                <a:t>2.2</a:t>
              </a: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A922FC9E-CBAE-3045-BE64-DFE4796F278F}"/>
                </a:ext>
              </a:extLst>
            </p:cNvPr>
            <p:cNvSpPr txBox="1">
              <a:spLocks/>
            </p:cNvSpPr>
            <p:nvPr/>
          </p:nvSpPr>
          <p:spPr>
            <a:xfrm>
              <a:off x="1563796" y="5212572"/>
              <a:ext cx="705642" cy="584775"/>
            </a:xfrm>
            <a:prstGeom prst="rect">
              <a:avLst/>
            </a:prstGeom>
          </p:spPr>
          <p:txBody>
            <a:bodyPr vert="horz" wrap="none" lIns="91440" tIns="45720" rIns="91440" bIns="45720" rtlCol="0" anchor="ctr" anchorCtr="0">
              <a:spAutoFit/>
            </a:bodyPr>
            <a:lstStyle/>
            <a:p>
              <a:pPr marL="342900" indent="-342900" algn="ctr">
                <a:spcBef>
                  <a:spcPct val="20000"/>
                </a:spcBef>
                <a:defRPr/>
              </a:pPr>
              <a:r>
                <a:rPr lang="en-US" sz="3200" dirty="0">
                  <a:solidFill>
                    <a:prstClr val="black"/>
                  </a:solidFill>
                </a:rPr>
                <a:t>2.0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907719A-9B21-1546-9BF7-C39944F00922}"/>
              </a:ext>
            </a:extLst>
          </p:cNvPr>
          <p:cNvSpPr txBox="1">
            <a:spLocks/>
          </p:cNvSpPr>
          <p:nvPr/>
        </p:nvSpPr>
        <p:spPr>
          <a:xfrm rot="19949320">
            <a:off x="4351560" y="4334478"/>
            <a:ext cx="2008883" cy="58477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/>
              <a:t>EOM-CCSD</a:t>
            </a:r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D3EE4E28-B075-D840-A2F3-39BE8CB1FA58}"/>
              </a:ext>
            </a:extLst>
          </p:cNvPr>
          <p:cNvSpPr/>
          <p:nvPr/>
        </p:nvSpPr>
        <p:spPr>
          <a:xfrm rot="10800000">
            <a:off x="4625745" y="5224432"/>
            <a:ext cx="274320" cy="27432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4AE08E93-10F5-CC41-916A-D0CFF94823C0}"/>
              </a:ext>
            </a:extLst>
          </p:cNvPr>
          <p:cNvSpPr/>
          <p:nvPr/>
        </p:nvSpPr>
        <p:spPr>
          <a:xfrm rot="10800000">
            <a:off x="1061361" y="5220470"/>
            <a:ext cx="274320" cy="27432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E92F3737-D945-FE46-B8FC-AE5821F068D8}"/>
              </a:ext>
            </a:extLst>
          </p:cNvPr>
          <p:cNvSpPr txBox="1">
            <a:spLocks/>
          </p:cNvSpPr>
          <p:nvPr/>
        </p:nvSpPr>
        <p:spPr>
          <a:xfrm rot="2511830">
            <a:off x="586814" y="4545263"/>
            <a:ext cx="880562" cy="58477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>
                <a:solidFill>
                  <a:prstClr val="black"/>
                </a:solidFill>
              </a:rPr>
              <a:t>exp.</a:t>
            </a:r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A0D5B545-BBB2-4D43-A479-F73C53EB96CE}"/>
              </a:ext>
            </a:extLst>
          </p:cNvPr>
          <p:cNvSpPr/>
          <p:nvPr/>
        </p:nvSpPr>
        <p:spPr>
          <a:xfrm rot="10800000">
            <a:off x="1863549" y="5217730"/>
            <a:ext cx="274320" cy="274320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B4C8011-1647-0F44-AF6D-8E80C1C9DE2E}"/>
              </a:ext>
            </a:extLst>
          </p:cNvPr>
          <p:cNvSpPr/>
          <p:nvPr/>
        </p:nvSpPr>
        <p:spPr>
          <a:xfrm>
            <a:off x="82524" y="6395448"/>
            <a:ext cx="2988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Judge &amp; King, Can J Phys 1975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4C4071B6-1F37-0341-B470-E0AD906CDA33}"/>
              </a:ext>
            </a:extLst>
          </p:cNvPr>
          <p:cNvSpPr/>
          <p:nvPr/>
        </p:nvSpPr>
        <p:spPr>
          <a:xfrm>
            <a:off x="261725" y="4888523"/>
            <a:ext cx="394768" cy="1559169"/>
          </a:xfrm>
          <a:custGeom>
            <a:avLst/>
            <a:gdLst>
              <a:gd name="connsiteX0" fmla="*/ 0 w 316523"/>
              <a:gd name="connsiteY0" fmla="*/ 1441938 h 1441938"/>
              <a:gd name="connsiteX1" fmla="*/ 316523 w 316523"/>
              <a:gd name="connsiteY1" fmla="*/ 0 h 1441938"/>
              <a:gd name="connsiteX0" fmla="*/ 0 w 316523"/>
              <a:gd name="connsiteY0" fmla="*/ 1441938 h 1441938"/>
              <a:gd name="connsiteX1" fmla="*/ 316523 w 316523"/>
              <a:gd name="connsiteY1" fmla="*/ 0 h 1441938"/>
              <a:gd name="connsiteX0" fmla="*/ 26416 w 342939"/>
              <a:gd name="connsiteY0" fmla="*/ 1441938 h 1441938"/>
              <a:gd name="connsiteX1" fmla="*/ 342939 w 342939"/>
              <a:gd name="connsiteY1" fmla="*/ 0 h 1441938"/>
              <a:gd name="connsiteX0" fmla="*/ 21961 w 373653"/>
              <a:gd name="connsiteY0" fmla="*/ 1371600 h 1371600"/>
              <a:gd name="connsiteX1" fmla="*/ 373653 w 373653"/>
              <a:gd name="connsiteY1" fmla="*/ 0 h 1371600"/>
              <a:gd name="connsiteX0" fmla="*/ 19630 w 394768"/>
              <a:gd name="connsiteY0" fmla="*/ 1559169 h 1559169"/>
              <a:gd name="connsiteX1" fmla="*/ 394768 w 394768"/>
              <a:gd name="connsiteY1" fmla="*/ 0 h 155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4768" h="1559169">
                <a:moveTo>
                  <a:pt x="19630" y="1559169"/>
                </a:moveTo>
                <a:cubicBezTo>
                  <a:pt x="-50708" y="996461"/>
                  <a:pt x="66522" y="550984"/>
                  <a:pt x="394768" y="0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1E89FBA-9D00-0F4F-99EF-A2A7109250DB}"/>
              </a:ext>
            </a:extLst>
          </p:cNvPr>
          <p:cNvSpPr txBox="1">
            <a:spLocks/>
          </p:cNvSpPr>
          <p:nvPr/>
        </p:nvSpPr>
        <p:spPr>
          <a:xfrm>
            <a:off x="6056396" y="4404161"/>
            <a:ext cx="1205651" cy="46166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dirty="0"/>
              <a:t>cc-</a:t>
            </a:r>
            <a:r>
              <a:rPr lang="en-US" sz="2400" dirty="0" err="1"/>
              <a:t>pVDZ</a:t>
            </a:r>
            <a:endParaRPr lang="en-US" sz="2400" dirty="0"/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E384FDDE-843F-8C4F-90F0-5307F7865A42}"/>
              </a:ext>
            </a:extLst>
          </p:cNvPr>
          <p:cNvSpPr txBox="1">
            <a:spLocks/>
          </p:cNvSpPr>
          <p:nvPr/>
        </p:nvSpPr>
        <p:spPr>
          <a:xfrm>
            <a:off x="6056396" y="4727910"/>
            <a:ext cx="1205651" cy="46166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dirty="0"/>
              <a:t>cc-</a:t>
            </a:r>
            <a:r>
              <a:rPr lang="en-US" sz="2400" dirty="0" err="1"/>
              <a:t>pVTZ</a:t>
            </a:r>
            <a:endParaRPr lang="en-US" sz="2400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65A24F2-FB3B-0C45-A995-8C8C989C44B2}"/>
              </a:ext>
            </a:extLst>
          </p:cNvPr>
          <p:cNvSpPr txBox="1">
            <a:spLocks/>
          </p:cNvSpPr>
          <p:nvPr/>
        </p:nvSpPr>
        <p:spPr>
          <a:xfrm>
            <a:off x="5534538" y="5052324"/>
            <a:ext cx="1718740" cy="461665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dirty="0" err="1"/>
              <a:t>aug</a:t>
            </a:r>
            <a:r>
              <a:rPr lang="en-US" sz="2400" dirty="0"/>
              <a:t>-cc-</a:t>
            </a:r>
            <a:r>
              <a:rPr lang="en-US" sz="2400" dirty="0" err="1"/>
              <a:t>pVTZ</a:t>
            </a:r>
            <a:endParaRPr lang="en-US" sz="2400" dirty="0"/>
          </a:p>
        </p:txBody>
      </p:sp>
      <p:sp>
        <p:nvSpPr>
          <p:cNvPr id="54" name="Triangle 53">
            <a:extLst>
              <a:ext uri="{FF2B5EF4-FFF2-40B4-BE49-F238E27FC236}">
                <a16:creationId xmlns:a16="http://schemas.microsoft.com/office/drawing/2014/main" id="{A70C86F8-DBBD-4E41-AFEE-293DC535BE71}"/>
              </a:ext>
            </a:extLst>
          </p:cNvPr>
          <p:cNvSpPr/>
          <p:nvPr/>
        </p:nvSpPr>
        <p:spPr>
          <a:xfrm rot="10800000">
            <a:off x="4363155" y="5224432"/>
            <a:ext cx="274320" cy="27432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>
            <a:extLst>
              <a:ext uri="{FF2B5EF4-FFF2-40B4-BE49-F238E27FC236}">
                <a16:creationId xmlns:a16="http://schemas.microsoft.com/office/drawing/2014/main" id="{4F968D75-6E56-B749-9CB5-326FB3C95178}"/>
              </a:ext>
            </a:extLst>
          </p:cNvPr>
          <p:cNvSpPr/>
          <p:nvPr/>
        </p:nvSpPr>
        <p:spPr>
          <a:xfrm rot="10800000">
            <a:off x="4503781" y="5224432"/>
            <a:ext cx="274320" cy="27432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34FB641-A8F8-7348-A540-70BF19C4B808}"/>
              </a:ext>
            </a:extLst>
          </p:cNvPr>
          <p:cNvSpPr/>
          <p:nvPr/>
        </p:nvSpPr>
        <p:spPr>
          <a:xfrm rot="19584808">
            <a:off x="2227468" y="4137956"/>
            <a:ext cx="2346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unconverged</a:t>
            </a:r>
            <a:endParaRPr lang="en-US" sz="32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1ED2506-D7CA-164F-87E9-1DD52F9D0497}"/>
              </a:ext>
            </a:extLst>
          </p:cNvPr>
          <p:cNvSpPr/>
          <p:nvPr/>
        </p:nvSpPr>
        <p:spPr>
          <a:xfrm rot="19584808">
            <a:off x="2854869" y="4347439"/>
            <a:ext cx="1837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CIPSI+PT2</a:t>
            </a:r>
          </a:p>
        </p:txBody>
      </p:sp>
      <p:sp>
        <p:nvSpPr>
          <p:cNvPr id="59" name="Triangle 58">
            <a:extLst>
              <a:ext uri="{FF2B5EF4-FFF2-40B4-BE49-F238E27FC236}">
                <a16:creationId xmlns:a16="http://schemas.microsoft.com/office/drawing/2014/main" id="{B26132C1-9F63-0C46-B2A9-444F94C65A2B}"/>
              </a:ext>
            </a:extLst>
          </p:cNvPr>
          <p:cNvSpPr/>
          <p:nvPr/>
        </p:nvSpPr>
        <p:spPr>
          <a:xfrm rot="10800000">
            <a:off x="4172606" y="5230663"/>
            <a:ext cx="274320" cy="274320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>
            <a:extLst>
              <a:ext uri="{FF2B5EF4-FFF2-40B4-BE49-F238E27FC236}">
                <a16:creationId xmlns:a16="http://schemas.microsoft.com/office/drawing/2014/main" id="{B9797BBD-9576-AC4E-BF52-8CC92D05FD10}"/>
              </a:ext>
            </a:extLst>
          </p:cNvPr>
          <p:cNvSpPr/>
          <p:nvPr/>
        </p:nvSpPr>
        <p:spPr>
          <a:xfrm rot="10800000">
            <a:off x="3434163" y="5231015"/>
            <a:ext cx="274320" cy="274320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A0BD3CA4-ADDC-414C-869A-F52A3D95CE95}"/>
              </a:ext>
            </a:extLst>
          </p:cNvPr>
          <p:cNvSpPr/>
          <p:nvPr/>
        </p:nvSpPr>
        <p:spPr>
          <a:xfrm>
            <a:off x="4103078" y="3857756"/>
            <a:ext cx="3704492" cy="1886551"/>
          </a:xfrm>
          <a:custGeom>
            <a:avLst/>
            <a:gdLst>
              <a:gd name="connsiteX0" fmla="*/ 3763107 w 3763107"/>
              <a:gd name="connsiteY0" fmla="*/ 1629507 h 1629507"/>
              <a:gd name="connsiteX1" fmla="*/ 3259015 w 3763107"/>
              <a:gd name="connsiteY1" fmla="*/ 246184 h 1629507"/>
              <a:gd name="connsiteX2" fmla="*/ 1863969 w 3763107"/>
              <a:gd name="connsiteY2" fmla="*/ 0 h 1629507"/>
              <a:gd name="connsiteX3" fmla="*/ 0 w 3763107"/>
              <a:gd name="connsiteY3" fmla="*/ 1078523 h 1629507"/>
              <a:gd name="connsiteX0" fmla="*/ 3763107 w 3763107"/>
              <a:gd name="connsiteY0" fmla="*/ 1629507 h 1629507"/>
              <a:gd name="connsiteX1" fmla="*/ 3259015 w 3763107"/>
              <a:gd name="connsiteY1" fmla="*/ 246184 h 1629507"/>
              <a:gd name="connsiteX2" fmla="*/ 1863969 w 3763107"/>
              <a:gd name="connsiteY2" fmla="*/ 0 h 1629507"/>
              <a:gd name="connsiteX3" fmla="*/ 0 w 3763107"/>
              <a:gd name="connsiteY3" fmla="*/ 1078523 h 1629507"/>
              <a:gd name="connsiteX0" fmla="*/ 3763107 w 3763107"/>
              <a:gd name="connsiteY0" fmla="*/ 1629507 h 1629507"/>
              <a:gd name="connsiteX1" fmla="*/ 3259015 w 3763107"/>
              <a:gd name="connsiteY1" fmla="*/ 246184 h 1629507"/>
              <a:gd name="connsiteX2" fmla="*/ 1863969 w 3763107"/>
              <a:gd name="connsiteY2" fmla="*/ 0 h 1629507"/>
              <a:gd name="connsiteX3" fmla="*/ 0 w 3763107"/>
              <a:gd name="connsiteY3" fmla="*/ 1078523 h 1629507"/>
              <a:gd name="connsiteX0" fmla="*/ 3763107 w 3763107"/>
              <a:gd name="connsiteY0" fmla="*/ 1683430 h 1683430"/>
              <a:gd name="connsiteX1" fmla="*/ 3259015 w 3763107"/>
              <a:gd name="connsiteY1" fmla="*/ 300107 h 1683430"/>
              <a:gd name="connsiteX2" fmla="*/ 1863969 w 3763107"/>
              <a:gd name="connsiteY2" fmla="*/ 53923 h 1683430"/>
              <a:gd name="connsiteX3" fmla="*/ 0 w 3763107"/>
              <a:gd name="connsiteY3" fmla="*/ 1132446 h 1683430"/>
              <a:gd name="connsiteX0" fmla="*/ 3763107 w 3763107"/>
              <a:gd name="connsiteY0" fmla="*/ 1683430 h 1683430"/>
              <a:gd name="connsiteX1" fmla="*/ 3259015 w 3763107"/>
              <a:gd name="connsiteY1" fmla="*/ 300107 h 1683430"/>
              <a:gd name="connsiteX2" fmla="*/ 1863969 w 3763107"/>
              <a:gd name="connsiteY2" fmla="*/ 53923 h 1683430"/>
              <a:gd name="connsiteX3" fmla="*/ 0 w 3763107"/>
              <a:gd name="connsiteY3" fmla="*/ 1132446 h 1683430"/>
              <a:gd name="connsiteX0" fmla="*/ 3763107 w 3763107"/>
              <a:gd name="connsiteY0" fmla="*/ 1683430 h 1683430"/>
              <a:gd name="connsiteX1" fmla="*/ 3259015 w 3763107"/>
              <a:gd name="connsiteY1" fmla="*/ 300107 h 1683430"/>
              <a:gd name="connsiteX2" fmla="*/ 1863969 w 3763107"/>
              <a:gd name="connsiteY2" fmla="*/ 53923 h 1683430"/>
              <a:gd name="connsiteX3" fmla="*/ 0 w 3763107"/>
              <a:gd name="connsiteY3" fmla="*/ 1132446 h 1683430"/>
              <a:gd name="connsiteX0" fmla="*/ 3763107 w 3763107"/>
              <a:gd name="connsiteY0" fmla="*/ 1683430 h 1683430"/>
              <a:gd name="connsiteX1" fmla="*/ 3259015 w 3763107"/>
              <a:gd name="connsiteY1" fmla="*/ 300107 h 1683430"/>
              <a:gd name="connsiteX2" fmla="*/ 1863969 w 3763107"/>
              <a:gd name="connsiteY2" fmla="*/ 53923 h 1683430"/>
              <a:gd name="connsiteX3" fmla="*/ 0 w 3763107"/>
              <a:gd name="connsiteY3" fmla="*/ 1132446 h 1683430"/>
              <a:gd name="connsiteX0" fmla="*/ 3763107 w 3763107"/>
              <a:gd name="connsiteY0" fmla="*/ 1765492 h 1765492"/>
              <a:gd name="connsiteX1" fmla="*/ 3259015 w 3763107"/>
              <a:gd name="connsiteY1" fmla="*/ 300107 h 1765492"/>
              <a:gd name="connsiteX2" fmla="*/ 1863969 w 3763107"/>
              <a:gd name="connsiteY2" fmla="*/ 53923 h 1765492"/>
              <a:gd name="connsiteX3" fmla="*/ 0 w 3763107"/>
              <a:gd name="connsiteY3" fmla="*/ 1132446 h 1765492"/>
              <a:gd name="connsiteX0" fmla="*/ 3763107 w 3763107"/>
              <a:gd name="connsiteY0" fmla="*/ 1765492 h 1765492"/>
              <a:gd name="connsiteX1" fmla="*/ 3259015 w 3763107"/>
              <a:gd name="connsiteY1" fmla="*/ 300107 h 1765492"/>
              <a:gd name="connsiteX2" fmla="*/ 1863969 w 3763107"/>
              <a:gd name="connsiteY2" fmla="*/ 53923 h 1765492"/>
              <a:gd name="connsiteX3" fmla="*/ 0 w 3763107"/>
              <a:gd name="connsiteY3" fmla="*/ 1132446 h 1765492"/>
              <a:gd name="connsiteX0" fmla="*/ 3763107 w 3763107"/>
              <a:gd name="connsiteY0" fmla="*/ 1765492 h 1765492"/>
              <a:gd name="connsiteX1" fmla="*/ 3259015 w 3763107"/>
              <a:gd name="connsiteY1" fmla="*/ 300107 h 1765492"/>
              <a:gd name="connsiteX2" fmla="*/ 1863969 w 3763107"/>
              <a:gd name="connsiteY2" fmla="*/ 53923 h 1765492"/>
              <a:gd name="connsiteX3" fmla="*/ 0 w 3763107"/>
              <a:gd name="connsiteY3" fmla="*/ 1132446 h 1765492"/>
              <a:gd name="connsiteX0" fmla="*/ 3763107 w 3763107"/>
              <a:gd name="connsiteY0" fmla="*/ 1781043 h 1781043"/>
              <a:gd name="connsiteX1" fmla="*/ 3259015 w 3763107"/>
              <a:gd name="connsiteY1" fmla="*/ 315658 h 1781043"/>
              <a:gd name="connsiteX2" fmla="*/ 1863969 w 3763107"/>
              <a:gd name="connsiteY2" fmla="*/ 69474 h 1781043"/>
              <a:gd name="connsiteX3" fmla="*/ 0 w 3763107"/>
              <a:gd name="connsiteY3" fmla="*/ 1147997 h 1781043"/>
              <a:gd name="connsiteX0" fmla="*/ 3763107 w 3763107"/>
              <a:gd name="connsiteY0" fmla="*/ 1886551 h 1886551"/>
              <a:gd name="connsiteX1" fmla="*/ 3259015 w 3763107"/>
              <a:gd name="connsiteY1" fmla="*/ 315658 h 1886551"/>
              <a:gd name="connsiteX2" fmla="*/ 1863969 w 3763107"/>
              <a:gd name="connsiteY2" fmla="*/ 69474 h 1886551"/>
              <a:gd name="connsiteX3" fmla="*/ 0 w 3763107"/>
              <a:gd name="connsiteY3" fmla="*/ 1147997 h 1886551"/>
              <a:gd name="connsiteX0" fmla="*/ 3704492 w 3704492"/>
              <a:gd name="connsiteY0" fmla="*/ 1886551 h 1886551"/>
              <a:gd name="connsiteX1" fmla="*/ 3200400 w 3704492"/>
              <a:gd name="connsiteY1" fmla="*/ 315658 h 1886551"/>
              <a:gd name="connsiteX2" fmla="*/ 1805354 w 3704492"/>
              <a:gd name="connsiteY2" fmla="*/ 69474 h 1886551"/>
              <a:gd name="connsiteX3" fmla="*/ 0 w 3704492"/>
              <a:gd name="connsiteY3" fmla="*/ 1007320 h 188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4492" h="1886551">
                <a:moveTo>
                  <a:pt x="3704492" y="1886551"/>
                </a:moveTo>
                <a:cubicBezTo>
                  <a:pt x="3641969" y="1097197"/>
                  <a:pt x="3579447" y="694705"/>
                  <a:pt x="3200400" y="315658"/>
                </a:cubicBezTo>
                <a:cubicBezTo>
                  <a:pt x="2782277" y="22581"/>
                  <a:pt x="2246923" y="-82926"/>
                  <a:pt x="1805354" y="69474"/>
                </a:cubicBezTo>
                <a:cubicBezTo>
                  <a:pt x="1172309" y="253136"/>
                  <a:pt x="621323" y="647812"/>
                  <a:pt x="0" y="1007320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FDB75CB-C992-1641-A64A-CFBBED01D600}"/>
              </a:ext>
            </a:extLst>
          </p:cNvPr>
          <p:cNvCxnSpPr>
            <a:stCxn id="59" idx="3"/>
            <a:endCxn id="64" idx="3"/>
          </p:cNvCxnSpPr>
          <p:nvPr/>
        </p:nvCxnSpPr>
        <p:spPr>
          <a:xfrm flipH="1" flipV="1">
            <a:off x="4103078" y="4865076"/>
            <a:ext cx="206688" cy="365587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C2D2811-612D-8246-B8B5-C1797DD7C09E}"/>
              </a:ext>
            </a:extLst>
          </p:cNvPr>
          <p:cNvCxnSpPr>
            <a:cxnSpLocks/>
            <a:stCxn id="64" idx="3"/>
            <a:endCxn id="61" idx="3"/>
          </p:cNvCxnSpPr>
          <p:nvPr/>
        </p:nvCxnSpPr>
        <p:spPr>
          <a:xfrm flipH="1">
            <a:off x="3571323" y="4865076"/>
            <a:ext cx="531755" cy="365939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4FD9DF0F-281C-B144-AF5A-5B0935A5F10C}"/>
              </a:ext>
            </a:extLst>
          </p:cNvPr>
          <p:cNvSpPr/>
          <p:nvPr/>
        </p:nvSpPr>
        <p:spPr>
          <a:xfrm>
            <a:off x="6477776" y="5720351"/>
            <a:ext cx="2502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CASPT2/MRCI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FE34B13-82CD-1140-8C5F-E40C71AE8BA7}"/>
              </a:ext>
            </a:extLst>
          </p:cNvPr>
          <p:cNvSpPr/>
          <p:nvPr/>
        </p:nvSpPr>
        <p:spPr>
          <a:xfrm>
            <a:off x="481452" y="3132309"/>
            <a:ext cx="22837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excited state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C063977A-20F5-0249-923C-002D2C51F141}"/>
              </a:ext>
            </a:extLst>
          </p:cNvPr>
          <p:cNvSpPr/>
          <p:nvPr/>
        </p:nvSpPr>
        <p:spPr>
          <a:xfrm>
            <a:off x="3177899" y="2848708"/>
            <a:ext cx="5766810" cy="583577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87C618A0-B324-7C4B-986D-6EEDBC13C24D}"/>
              </a:ext>
            </a:extLst>
          </p:cNvPr>
          <p:cNvSpPr/>
          <p:nvPr/>
        </p:nvSpPr>
        <p:spPr>
          <a:xfrm>
            <a:off x="2553037" y="1640639"/>
            <a:ext cx="2358407" cy="657193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FF030A40-A780-3848-BA67-209969681316}"/>
              </a:ext>
            </a:extLst>
          </p:cNvPr>
          <p:cNvSpPr/>
          <p:nvPr/>
        </p:nvSpPr>
        <p:spPr>
          <a:xfrm>
            <a:off x="444131" y="3129000"/>
            <a:ext cx="2358407" cy="969648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F3CA927D-0849-D74A-A485-CB020B9B0BD5}"/>
              </a:ext>
            </a:extLst>
          </p:cNvPr>
          <p:cNvSpPr/>
          <p:nvPr/>
        </p:nvSpPr>
        <p:spPr>
          <a:xfrm>
            <a:off x="3173056" y="3494095"/>
            <a:ext cx="252922" cy="902677"/>
          </a:xfrm>
          <a:custGeom>
            <a:avLst/>
            <a:gdLst>
              <a:gd name="connsiteX0" fmla="*/ 0 w 316523"/>
              <a:gd name="connsiteY0" fmla="*/ 1441938 h 1441938"/>
              <a:gd name="connsiteX1" fmla="*/ 316523 w 316523"/>
              <a:gd name="connsiteY1" fmla="*/ 0 h 1441938"/>
              <a:gd name="connsiteX0" fmla="*/ 0 w 316523"/>
              <a:gd name="connsiteY0" fmla="*/ 1441938 h 1441938"/>
              <a:gd name="connsiteX1" fmla="*/ 316523 w 316523"/>
              <a:gd name="connsiteY1" fmla="*/ 0 h 1441938"/>
              <a:gd name="connsiteX0" fmla="*/ 26416 w 342939"/>
              <a:gd name="connsiteY0" fmla="*/ 1441938 h 1441938"/>
              <a:gd name="connsiteX1" fmla="*/ 342939 w 342939"/>
              <a:gd name="connsiteY1" fmla="*/ 0 h 1441938"/>
              <a:gd name="connsiteX0" fmla="*/ 21961 w 373653"/>
              <a:gd name="connsiteY0" fmla="*/ 1371600 h 1371600"/>
              <a:gd name="connsiteX1" fmla="*/ 373653 w 373653"/>
              <a:gd name="connsiteY1" fmla="*/ 0 h 1371600"/>
              <a:gd name="connsiteX0" fmla="*/ 19630 w 394768"/>
              <a:gd name="connsiteY0" fmla="*/ 1559169 h 1559169"/>
              <a:gd name="connsiteX1" fmla="*/ 394768 w 394768"/>
              <a:gd name="connsiteY1" fmla="*/ 0 h 1559169"/>
              <a:gd name="connsiteX0" fmla="*/ 40379 w 286563"/>
              <a:gd name="connsiteY0" fmla="*/ 902677 h 902677"/>
              <a:gd name="connsiteX1" fmla="*/ 286563 w 286563"/>
              <a:gd name="connsiteY1" fmla="*/ 0 h 902677"/>
              <a:gd name="connsiteX0" fmla="*/ 13506 w 259690"/>
              <a:gd name="connsiteY0" fmla="*/ 902677 h 902677"/>
              <a:gd name="connsiteX1" fmla="*/ 259690 w 259690"/>
              <a:gd name="connsiteY1" fmla="*/ 0 h 902677"/>
              <a:gd name="connsiteX0" fmla="*/ 0 w 246184"/>
              <a:gd name="connsiteY0" fmla="*/ 902677 h 902677"/>
              <a:gd name="connsiteX1" fmla="*/ 246184 w 246184"/>
              <a:gd name="connsiteY1" fmla="*/ 0 h 902677"/>
              <a:gd name="connsiteX0" fmla="*/ 9342 w 255526"/>
              <a:gd name="connsiteY0" fmla="*/ 902677 h 902677"/>
              <a:gd name="connsiteX1" fmla="*/ 255526 w 255526"/>
              <a:gd name="connsiteY1" fmla="*/ 0 h 902677"/>
              <a:gd name="connsiteX0" fmla="*/ 0 w 246184"/>
              <a:gd name="connsiteY0" fmla="*/ 902677 h 902677"/>
              <a:gd name="connsiteX1" fmla="*/ 246184 w 246184"/>
              <a:gd name="connsiteY1" fmla="*/ 0 h 902677"/>
              <a:gd name="connsiteX0" fmla="*/ 6738 w 252922"/>
              <a:gd name="connsiteY0" fmla="*/ 902677 h 902677"/>
              <a:gd name="connsiteX1" fmla="*/ 252922 w 252922"/>
              <a:gd name="connsiteY1" fmla="*/ 0 h 90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922" h="902677">
                <a:moveTo>
                  <a:pt x="6738" y="902677"/>
                </a:moveTo>
                <a:cubicBezTo>
                  <a:pt x="-28430" y="410307"/>
                  <a:pt x="77077" y="304799"/>
                  <a:pt x="252922" y="0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419A2F58-A8C5-CA43-9837-25DBA92ECBA6}"/>
              </a:ext>
            </a:extLst>
          </p:cNvPr>
          <p:cNvSpPr/>
          <p:nvPr/>
        </p:nvSpPr>
        <p:spPr>
          <a:xfrm flipH="1">
            <a:off x="4911443" y="2294144"/>
            <a:ext cx="543805" cy="546788"/>
          </a:xfrm>
          <a:custGeom>
            <a:avLst/>
            <a:gdLst>
              <a:gd name="connsiteX0" fmla="*/ 0 w 316523"/>
              <a:gd name="connsiteY0" fmla="*/ 1441938 h 1441938"/>
              <a:gd name="connsiteX1" fmla="*/ 316523 w 316523"/>
              <a:gd name="connsiteY1" fmla="*/ 0 h 1441938"/>
              <a:gd name="connsiteX0" fmla="*/ 0 w 316523"/>
              <a:gd name="connsiteY0" fmla="*/ 1441938 h 1441938"/>
              <a:gd name="connsiteX1" fmla="*/ 316523 w 316523"/>
              <a:gd name="connsiteY1" fmla="*/ 0 h 1441938"/>
              <a:gd name="connsiteX0" fmla="*/ 26416 w 342939"/>
              <a:gd name="connsiteY0" fmla="*/ 1441938 h 1441938"/>
              <a:gd name="connsiteX1" fmla="*/ 342939 w 342939"/>
              <a:gd name="connsiteY1" fmla="*/ 0 h 1441938"/>
              <a:gd name="connsiteX0" fmla="*/ 21961 w 373653"/>
              <a:gd name="connsiteY0" fmla="*/ 1371600 h 1371600"/>
              <a:gd name="connsiteX1" fmla="*/ 373653 w 373653"/>
              <a:gd name="connsiteY1" fmla="*/ 0 h 1371600"/>
              <a:gd name="connsiteX0" fmla="*/ 19630 w 394768"/>
              <a:gd name="connsiteY0" fmla="*/ 1559169 h 1559169"/>
              <a:gd name="connsiteX1" fmla="*/ 394768 w 394768"/>
              <a:gd name="connsiteY1" fmla="*/ 0 h 1559169"/>
              <a:gd name="connsiteX0" fmla="*/ 40379 w 286563"/>
              <a:gd name="connsiteY0" fmla="*/ 902677 h 902677"/>
              <a:gd name="connsiteX1" fmla="*/ 286563 w 286563"/>
              <a:gd name="connsiteY1" fmla="*/ 0 h 902677"/>
              <a:gd name="connsiteX0" fmla="*/ 13506 w 259690"/>
              <a:gd name="connsiteY0" fmla="*/ 902677 h 902677"/>
              <a:gd name="connsiteX1" fmla="*/ 259690 w 259690"/>
              <a:gd name="connsiteY1" fmla="*/ 0 h 902677"/>
              <a:gd name="connsiteX0" fmla="*/ 0 w 246184"/>
              <a:gd name="connsiteY0" fmla="*/ 902677 h 902677"/>
              <a:gd name="connsiteX1" fmla="*/ 246184 w 246184"/>
              <a:gd name="connsiteY1" fmla="*/ 0 h 902677"/>
              <a:gd name="connsiteX0" fmla="*/ 9342 w 255526"/>
              <a:gd name="connsiteY0" fmla="*/ 902677 h 902677"/>
              <a:gd name="connsiteX1" fmla="*/ 255526 w 255526"/>
              <a:gd name="connsiteY1" fmla="*/ 0 h 902677"/>
              <a:gd name="connsiteX0" fmla="*/ 0 w 246184"/>
              <a:gd name="connsiteY0" fmla="*/ 902677 h 902677"/>
              <a:gd name="connsiteX1" fmla="*/ 246184 w 246184"/>
              <a:gd name="connsiteY1" fmla="*/ 0 h 902677"/>
              <a:gd name="connsiteX0" fmla="*/ 6738 w 252922"/>
              <a:gd name="connsiteY0" fmla="*/ 902677 h 902677"/>
              <a:gd name="connsiteX1" fmla="*/ 252922 w 252922"/>
              <a:gd name="connsiteY1" fmla="*/ 0 h 90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922" h="902677">
                <a:moveTo>
                  <a:pt x="6738" y="902677"/>
                </a:moveTo>
                <a:cubicBezTo>
                  <a:pt x="-28430" y="410307"/>
                  <a:pt x="77077" y="304799"/>
                  <a:pt x="252922" y="0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5EA3BDC3-1FFF-5849-B5FF-5A73AA6B2C90}"/>
              </a:ext>
            </a:extLst>
          </p:cNvPr>
          <p:cNvSpPr/>
          <p:nvPr/>
        </p:nvSpPr>
        <p:spPr>
          <a:xfrm rot="11158841">
            <a:off x="2687107" y="2293801"/>
            <a:ext cx="157636" cy="801897"/>
          </a:xfrm>
          <a:custGeom>
            <a:avLst/>
            <a:gdLst>
              <a:gd name="connsiteX0" fmla="*/ 0 w 316523"/>
              <a:gd name="connsiteY0" fmla="*/ 1441938 h 1441938"/>
              <a:gd name="connsiteX1" fmla="*/ 316523 w 316523"/>
              <a:gd name="connsiteY1" fmla="*/ 0 h 1441938"/>
              <a:gd name="connsiteX0" fmla="*/ 0 w 316523"/>
              <a:gd name="connsiteY0" fmla="*/ 1441938 h 1441938"/>
              <a:gd name="connsiteX1" fmla="*/ 316523 w 316523"/>
              <a:gd name="connsiteY1" fmla="*/ 0 h 1441938"/>
              <a:gd name="connsiteX0" fmla="*/ 26416 w 342939"/>
              <a:gd name="connsiteY0" fmla="*/ 1441938 h 1441938"/>
              <a:gd name="connsiteX1" fmla="*/ 342939 w 342939"/>
              <a:gd name="connsiteY1" fmla="*/ 0 h 1441938"/>
              <a:gd name="connsiteX0" fmla="*/ 21961 w 373653"/>
              <a:gd name="connsiteY0" fmla="*/ 1371600 h 1371600"/>
              <a:gd name="connsiteX1" fmla="*/ 373653 w 373653"/>
              <a:gd name="connsiteY1" fmla="*/ 0 h 1371600"/>
              <a:gd name="connsiteX0" fmla="*/ 19630 w 394768"/>
              <a:gd name="connsiteY0" fmla="*/ 1559169 h 1559169"/>
              <a:gd name="connsiteX1" fmla="*/ 394768 w 394768"/>
              <a:gd name="connsiteY1" fmla="*/ 0 h 1559169"/>
              <a:gd name="connsiteX0" fmla="*/ 40379 w 286563"/>
              <a:gd name="connsiteY0" fmla="*/ 902677 h 902677"/>
              <a:gd name="connsiteX1" fmla="*/ 286563 w 286563"/>
              <a:gd name="connsiteY1" fmla="*/ 0 h 902677"/>
              <a:gd name="connsiteX0" fmla="*/ 13506 w 259690"/>
              <a:gd name="connsiteY0" fmla="*/ 902677 h 902677"/>
              <a:gd name="connsiteX1" fmla="*/ 259690 w 259690"/>
              <a:gd name="connsiteY1" fmla="*/ 0 h 902677"/>
              <a:gd name="connsiteX0" fmla="*/ 0 w 246184"/>
              <a:gd name="connsiteY0" fmla="*/ 902677 h 902677"/>
              <a:gd name="connsiteX1" fmla="*/ 246184 w 246184"/>
              <a:gd name="connsiteY1" fmla="*/ 0 h 902677"/>
              <a:gd name="connsiteX0" fmla="*/ 9342 w 255526"/>
              <a:gd name="connsiteY0" fmla="*/ 902677 h 902677"/>
              <a:gd name="connsiteX1" fmla="*/ 255526 w 255526"/>
              <a:gd name="connsiteY1" fmla="*/ 0 h 902677"/>
              <a:gd name="connsiteX0" fmla="*/ 0 w 246184"/>
              <a:gd name="connsiteY0" fmla="*/ 902677 h 902677"/>
              <a:gd name="connsiteX1" fmla="*/ 246184 w 246184"/>
              <a:gd name="connsiteY1" fmla="*/ 0 h 902677"/>
              <a:gd name="connsiteX0" fmla="*/ 6738 w 252922"/>
              <a:gd name="connsiteY0" fmla="*/ 902677 h 902677"/>
              <a:gd name="connsiteX1" fmla="*/ 252922 w 252922"/>
              <a:gd name="connsiteY1" fmla="*/ 0 h 90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922" h="902677">
                <a:moveTo>
                  <a:pt x="6738" y="902677"/>
                </a:moveTo>
                <a:cubicBezTo>
                  <a:pt x="-28430" y="410307"/>
                  <a:pt x="77077" y="304799"/>
                  <a:pt x="252922" y="0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8B05E96C-14D4-0F4D-A84A-7767BC9110F5}"/>
              </a:ext>
            </a:extLst>
          </p:cNvPr>
          <p:cNvSpPr/>
          <p:nvPr/>
        </p:nvSpPr>
        <p:spPr>
          <a:xfrm rot="10441159" flipH="1">
            <a:off x="1821457" y="4116704"/>
            <a:ext cx="119367" cy="1104626"/>
          </a:xfrm>
          <a:custGeom>
            <a:avLst/>
            <a:gdLst>
              <a:gd name="connsiteX0" fmla="*/ 0 w 316523"/>
              <a:gd name="connsiteY0" fmla="*/ 1441938 h 1441938"/>
              <a:gd name="connsiteX1" fmla="*/ 316523 w 316523"/>
              <a:gd name="connsiteY1" fmla="*/ 0 h 1441938"/>
              <a:gd name="connsiteX0" fmla="*/ 0 w 316523"/>
              <a:gd name="connsiteY0" fmla="*/ 1441938 h 1441938"/>
              <a:gd name="connsiteX1" fmla="*/ 316523 w 316523"/>
              <a:gd name="connsiteY1" fmla="*/ 0 h 1441938"/>
              <a:gd name="connsiteX0" fmla="*/ 26416 w 342939"/>
              <a:gd name="connsiteY0" fmla="*/ 1441938 h 1441938"/>
              <a:gd name="connsiteX1" fmla="*/ 342939 w 342939"/>
              <a:gd name="connsiteY1" fmla="*/ 0 h 1441938"/>
              <a:gd name="connsiteX0" fmla="*/ 21961 w 373653"/>
              <a:gd name="connsiteY0" fmla="*/ 1371600 h 1371600"/>
              <a:gd name="connsiteX1" fmla="*/ 373653 w 373653"/>
              <a:gd name="connsiteY1" fmla="*/ 0 h 1371600"/>
              <a:gd name="connsiteX0" fmla="*/ 19630 w 394768"/>
              <a:gd name="connsiteY0" fmla="*/ 1559169 h 1559169"/>
              <a:gd name="connsiteX1" fmla="*/ 394768 w 394768"/>
              <a:gd name="connsiteY1" fmla="*/ 0 h 1559169"/>
              <a:gd name="connsiteX0" fmla="*/ 40379 w 286563"/>
              <a:gd name="connsiteY0" fmla="*/ 902677 h 902677"/>
              <a:gd name="connsiteX1" fmla="*/ 286563 w 286563"/>
              <a:gd name="connsiteY1" fmla="*/ 0 h 902677"/>
              <a:gd name="connsiteX0" fmla="*/ 13506 w 259690"/>
              <a:gd name="connsiteY0" fmla="*/ 902677 h 902677"/>
              <a:gd name="connsiteX1" fmla="*/ 259690 w 259690"/>
              <a:gd name="connsiteY1" fmla="*/ 0 h 902677"/>
              <a:gd name="connsiteX0" fmla="*/ 0 w 246184"/>
              <a:gd name="connsiteY0" fmla="*/ 902677 h 902677"/>
              <a:gd name="connsiteX1" fmla="*/ 246184 w 246184"/>
              <a:gd name="connsiteY1" fmla="*/ 0 h 902677"/>
              <a:gd name="connsiteX0" fmla="*/ 9342 w 255526"/>
              <a:gd name="connsiteY0" fmla="*/ 902677 h 902677"/>
              <a:gd name="connsiteX1" fmla="*/ 255526 w 255526"/>
              <a:gd name="connsiteY1" fmla="*/ 0 h 902677"/>
              <a:gd name="connsiteX0" fmla="*/ 0 w 246184"/>
              <a:gd name="connsiteY0" fmla="*/ 902677 h 902677"/>
              <a:gd name="connsiteX1" fmla="*/ 246184 w 246184"/>
              <a:gd name="connsiteY1" fmla="*/ 0 h 902677"/>
              <a:gd name="connsiteX0" fmla="*/ 6738 w 252922"/>
              <a:gd name="connsiteY0" fmla="*/ 902677 h 902677"/>
              <a:gd name="connsiteX1" fmla="*/ 252922 w 252922"/>
              <a:gd name="connsiteY1" fmla="*/ 0 h 902677"/>
              <a:gd name="connsiteX0" fmla="*/ 22046 w 148259"/>
              <a:gd name="connsiteY0" fmla="*/ 882318 h 882318"/>
              <a:gd name="connsiteX1" fmla="*/ 148259 w 148259"/>
              <a:gd name="connsiteY1" fmla="*/ 0 h 882318"/>
              <a:gd name="connsiteX0" fmla="*/ 2869 w 129082"/>
              <a:gd name="connsiteY0" fmla="*/ 882318 h 882318"/>
              <a:gd name="connsiteX1" fmla="*/ 129082 w 129082"/>
              <a:gd name="connsiteY1" fmla="*/ 0 h 882318"/>
              <a:gd name="connsiteX0" fmla="*/ 0 w 126213"/>
              <a:gd name="connsiteY0" fmla="*/ 882318 h 882318"/>
              <a:gd name="connsiteX1" fmla="*/ 126213 w 126213"/>
              <a:gd name="connsiteY1" fmla="*/ 0 h 882318"/>
              <a:gd name="connsiteX0" fmla="*/ 0 w 130841"/>
              <a:gd name="connsiteY0" fmla="*/ 882318 h 882318"/>
              <a:gd name="connsiteX1" fmla="*/ 126213 w 130841"/>
              <a:gd name="connsiteY1" fmla="*/ 0 h 882318"/>
              <a:gd name="connsiteX0" fmla="*/ 0 w 124124"/>
              <a:gd name="connsiteY0" fmla="*/ 941973 h 941973"/>
              <a:gd name="connsiteX1" fmla="*/ 118592 w 124124"/>
              <a:gd name="connsiteY1" fmla="*/ 0 h 94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124" h="941973">
                <a:moveTo>
                  <a:pt x="0" y="941973"/>
                </a:moveTo>
                <a:cubicBezTo>
                  <a:pt x="128102" y="576298"/>
                  <a:pt x="132803" y="449295"/>
                  <a:pt x="118592" y="0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9E42A3D-3E8F-3E46-9D0D-256EE8582403}"/>
              </a:ext>
            </a:extLst>
          </p:cNvPr>
          <p:cNvSpPr/>
          <p:nvPr/>
        </p:nvSpPr>
        <p:spPr>
          <a:xfrm>
            <a:off x="1129450" y="3566061"/>
            <a:ext cx="987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VMC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F28BFB7-2085-C54B-A36D-B5B80E64DE80}"/>
              </a:ext>
            </a:extLst>
          </p:cNvPr>
          <p:cNvSpPr/>
          <p:nvPr/>
        </p:nvSpPr>
        <p:spPr>
          <a:xfrm>
            <a:off x="6094883" y="4436641"/>
            <a:ext cx="1139731" cy="39102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E993121-7963-6445-B260-11A26F276CB6}"/>
              </a:ext>
            </a:extLst>
          </p:cNvPr>
          <p:cNvSpPr/>
          <p:nvPr/>
        </p:nvSpPr>
        <p:spPr>
          <a:xfrm>
            <a:off x="5576680" y="5109093"/>
            <a:ext cx="1685367" cy="39102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1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16" grpId="0" animBg="1"/>
      <p:bldP spid="18" grpId="0"/>
      <p:bldP spid="19" grpId="0"/>
      <p:bldP spid="20" grpId="0"/>
      <p:bldP spid="21" grpId="0"/>
      <p:bldP spid="23" grpId="0" animBg="1"/>
      <p:bldP spid="24" grpId="0"/>
      <p:bldP spid="41" grpId="0"/>
      <p:bldP spid="42" grpId="0" animBg="1"/>
      <p:bldP spid="44" grpId="0" animBg="1"/>
      <p:bldP spid="45" grpId="0"/>
      <p:bldP spid="46" grpId="0" animBg="1"/>
      <p:bldP spid="48" grpId="0"/>
      <p:bldP spid="49" grpId="0" animBg="1"/>
      <p:bldP spid="51" grpId="0"/>
      <p:bldP spid="52" grpId="0"/>
      <p:bldP spid="53" grpId="0"/>
      <p:bldP spid="54" grpId="0" animBg="1"/>
      <p:bldP spid="55" grpId="0" animBg="1"/>
      <p:bldP spid="56" grpId="0"/>
      <p:bldP spid="57" grpId="0"/>
      <p:bldP spid="59" grpId="0" animBg="1"/>
      <p:bldP spid="61" grpId="0" animBg="1"/>
      <p:bldP spid="64" grpId="0" animBg="1"/>
      <p:bldP spid="70" grpId="0"/>
      <p:bldP spid="76" grpId="0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/>
      <p:bldP spid="86" grpId="0" animBg="1"/>
      <p:bldP spid="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?#$%!?^*#?@ in cc-</a:t>
            </a:r>
            <a:r>
              <a:rPr lang="en-US" dirty="0" err="1"/>
              <a:t>pVDZ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599AD9-DA86-4D43-977E-17BEFBA6F2E1}"/>
              </a:ext>
            </a:extLst>
          </p:cNvPr>
          <p:cNvSpPr/>
          <p:nvPr/>
        </p:nvSpPr>
        <p:spPr>
          <a:xfrm>
            <a:off x="4611509" y="6363233"/>
            <a:ext cx="4430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Pineda Flores &amp; Neuscamman, in preparation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8CF6CEE-FCE4-AE4A-942E-8385B3E40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4" t="6915" r="468"/>
          <a:stretch/>
        </p:blipFill>
        <p:spPr>
          <a:xfrm>
            <a:off x="5124700" y="1533353"/>
            <a:ext cx="3798277" cy="3437417"/>
          </a:xfrm>
          <a:prstGeom prst="rect">
            <a:avLst/>
          </a:prstGeom>
        </p:spPr>
      </p:pic>
      <p:sp>
        <p:nvSpPr>
          <p:cNvPr id="26" name="Right Arrow 25">
            <a:extLst>
              <a:ext uri="{FF2B5EF4-FFF2-40B4-BE49-F238E27FC236}">
                <a16:creationId xmlns:a16="http://schemas.microsoft.com/office/drawing/2014/main" id="{975CE589-DE01-0540-888A-41C571304637}"/>
              </a:ext>
            </a:extLst>
          </p:cNvPr>
          <p:cNvSpPr/>
          <p:nvPr/>
        </p:nvSpPr>
        <p:spPr>
          <a:xfrm rot="17807687">
            <a:off x="6401870" y="3432480"/>
            <a:ext cx="844707" cy="480646"/>
          </a:xfrm>
          <a:prstGeom prst="rightArrow">
            <a:avLst>
              <a:gd name="adj1" fmla="val 39092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19BE7A-829C-E648-B41F-78DBE413547A}"/>
              </a:ext>
            </a:extLst>
          </p:cNvPr>
          <p:cNvSpPr/>
          <p:nvPr/>
        </p:nvSpPr>
        <p:spPr>
          <a:xfrm>
            <a:off x="5840018" y="4002084"/>
            <a:ext cx="14125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400" dirty="0"/>
              <a:t>[   ]</a:t>
            </a:r>
            <a:r>
              <a:rPr lang="en-US" sz="6400" baseline="30000" dirty="0"/>
              <a:t>-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8D3DD20-EF1D-EE41-B0FB-E68C81645C3F}"/>
              </a:ext>
            </a:extLst>
          </p:cNvPr>
          <p:cNvGrpSpPr/>
          <p:nvPr/>
        </p:nvGrpSpPr>
        <p:grpSpPr>
          <a:xfrm>
            <a:off x="376241" y="2623497"/>
            <a:ext cx="4825167" cy="1063343"/>
            <a:chOff x="376241" y="2831606"/>
            <a:chExt cx="4825167" cy="106334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E03F429-74A2-0C4A-8C01-085CEAEA0D08}"/>
                </a:ext>
              </a:extLst>
            </p:cNvPr>
            <p:cNvSpPr/>
            <p:nvPr/>
          </p:nvSpPr>
          <p:spPr>
            <a:xfrm>
              <a:off x="376241" y="2831606"/>
              <a:ext cx="40940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state-averaged CASSCF:</a:t>
              </a:r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4223286-2E44-954D-8C50-03F91BE7F4DD}"/>
                </a:ext>
              </a:extLst>
            </p:cNvPr>
            <p:cNvSpPr/>
            <p:nvPr/>
          </p:nvSpPr>
          <p:spPr>
            <a:xfrm>
              <a:off x="994422" y="3310174"/>
              <a:ext cx="420698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2.7 eV to 5.9 eV  (yikes!)</a:t>
              </a:r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973AD9-A850-0940-907A-7D4988D30953}"/>
              </a:ext>
            </a:extLst>
          </p:cNvPr>
          <p:cNvGrpSpPr/>
          <p:nvPr/>
        </p:nvGrpSpPr>
        <p:grpSpPr>
          <a:xfrm>
            <a:off x="339969" y="1338709"/>
            <a:ext cx="3077509" cy="1063464"/>
            <a:chOff x="339969" y="1397324"/>
            <a:chExt cx="3077509" cy="10634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F8FEFE6-CFC5-9742-8121-4BBBEBF4ECDD}"/>
                    </a:ext>
                  </a:extLst>
                </p:cNvPr>
                <p:cNvSpPr/>
                <p:nvPr/>
              </p:nvSpPr>
              <p:spPr>
                <a:xfrm>
                  <a:off x="339969" y="1397324"/>
                  <a:ext cx="307750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a14:m>
                  <a:r>
                    <a:rPr lang="en-US" sz="3200" dirty="0"/>
                    <a:t>-matched VMC: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F8FEFE6-CFC5-9742-8121-4BBBEBF4EC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969" y="1397324"/>
                  <a:ext cx="3077509" cy="584775"/>
                </a:xfrm>
                <a:prstGeom prst="rect">
                  <a:avLst/>
                </a:prstGeom>
                <a:blipFill>
                  <a:blip r:embed="rId3"/>
                  <a:stretch>
                    <a:fillRect t="-10638" r="-823" b="-319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7C7375E-FFFB-0E4E-9762-41B3BAFDBD0A}"/>
                </a:ext>
              </a:extLst>
            </p:cNvPr>
            <p:cNvSpPr/>
            <p:nvPr/>
          </p:nvSpPr>
          <p:spPr>
            <a:xfrm>
              <a:off x="994422" y="1876013"/>
              <a:ext cx="123463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3.8 eV</a:t>
              </a:r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512FEE-3AFA-B249-ABE1-E222D8BAF840}"/>
              </a:ext>
            </a:extLst>
          </p:cNvPr>
          <p:cNvGrpSpPr/>
          <p:nvPr/>
        </p:nvGrpSpPr>
        <p:grpSpPr>
          <a:xfrm>
            <a:off x="376241" y="3919887"/>
            <a:ext cx="3816879" cy="1060246"/>
            <a:chOff x="376241" y="4121351"/>
            <a:chExt cx="3816879" cy="106024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38E56E5-482F-714C-B11F-E974BA7B91EF}"/>
                </a:ext>
              </a:extLst>
            </p:cNvPr>
            <p:cNvSpPr/>
            <p:nvPr/>
          </p:nvSpPr>
          <p:spPr>
            <a:xfrm>
              <a:off x="376241" y="4121351"/>
              <a:ext cx="38168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state-specific CASSCF:</a:t>
              </a:r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7EF3819-C497-C541-92F5-B7DCD1F77CA9}"/>
                </a:ext>
              </a:extLst>
            </p:cNvPr>
            <p:cNvSpPr/>
            <p:nvPr/>
          </p:nvSpPr>
          <p:spPr>
            <a:xfrm>
              <a:off x="994422" y="4596822"/>
              <a:ext cx="123463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4.4 eV</a:t>
              </a:r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4DEAB8-D28C-C04B-8B85-6AEB495A4AD3}"/>
              </a:ext>
            </a:extLst>
          </p:cNvPr>
          <p:cNvGrpSpPr/>
          <p:nvPr/>
        </p:nvGrpSpPr>
        <p:grpSpPr>
          <a:xfrm>
            <a:off x="376241" y="5189734"/>
            <a:ext cx="3837525" cy="1060246"/>
            <a:chOff x="376241" y="5353856"/>
            <a:chExt cx="3837525" cy="106024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27A71F2-91B0-DD4E-BA7F-449ACA1E385B}"/>
                </a:ext>
              </a:extLst>
            </p:cNvPr>
            <p:cNvSpPr/>
            <p:nvPr/>
          </p:nvSpPr>
          <p:spPr>
            <a:xfrm>
              <a:off x="376241" y="5353856"/>
              <a:ext cx="38375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state-specific CASPT2:</a:t>
              </a:r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0FCB6C-D4AD-144E-8700-4C905A0709E1}"/>
                </a:ext>
              </a:extLst>
            </p:cNvPr>
            <p:cNvSpPr/>
            <p:nvPr/>
          </p:nvSpPr>
          <p:spPr>
            <a:xfrm>
              <a:off x="994422" y="5829327"/>
              <a:ext cx="123463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3.5 eV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917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optical gaps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2FB5F8B-60AE-F74C-B022-61607857F6F0}"/>
              </a:ext>
            </a:extLst>
          </p:cNvPr>
          <p:cNvGraphicFramePr/>
          <p:nvPr>
            <p:extLst/>
          </p:nvPr>
        </p:nvGraphicFramePr>
        <p:xfrm>
          <a:off x="633984" y="1143000"/>
          <a:ext cx="8052816" cy="4794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77FD6E5-79B2-E84D-9112-A7F53610923F}"/>
              </a:ext>
            </a:extLst>
          </p:cNvPr>
          <p:cNvSpPr/>
          <p:nvPr/>
        </p:nvSpPr>
        <p:spPr>
          <a:xfrm>
            <a:off x="3103264" y="5817160"/>
            <a:ext cx="2937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Experimental gap (eV)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DBD129-496D-6546-AE52-0DD9FED78AD1}"/>
              </a:ext>
            </a:extLst>
          </p:cNvPr>
          <p:cNvSpPr/>
          <p:nvPr/>
        </p:nvSpPr>
        <p:spPr>
          <a:xfrm rot="16200000">
            <a:off x="-503987" y="3082639"/>
            <a:ext cx="1886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VMC gap (eV)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D20B8C-A04D-9040-ADCE-5D25805DCA12}"/>
              </a:ext>
            </a:extLst>
          </p:cNvPr>
          <p:cNvSpPr/>
          <p:nvPr/>
        </p:nvSpPr>
        <p:spPr>
          <a:xfrm rot="2123213">
            <a:off x="1384683" y="4600438"/>
            <a:ext cx="396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Si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0B5159-B6A3-0D4D-A806-FEA6D8683C8C}"/>
              </a:ext>
            </a:extLst>
          </p:cNvPr>
          <p:cNvSpPr/>
          <p:nvPr/>
        </p:nvSpPr>
        <p:spPr>
          <a:xfrm rot="2123213">
            <a:off x="2369042" y="3840846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ZnO</a:t>
            </a:r>
            <a:endParaRPr lang="en-US" sz="2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81086C-5950-E34A-8AFB-B05FE8B20A8F}"/>
              </a:ext>
            </a:extLst>
          </p:cNvPr>
          <p:cNvSpPr/>
          <p:nvPr/>
        </p:nvSpPr>
        <p:spPr>
          <a:xfrm rot="2123213">
            <a:off x="3072000" y="3564797"/>
            <a:ext cx="577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LiH</a:t>
            </a:r>
            <a:endParaRPr lang="en-US" sz="2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ACC99C-0CA9-AC45-825B-FF4EFA1B3131}"/>
              </a:ext>
            </a:extLst>
          </p:cNvPr>
          <p:cNvSpPr/>
          <p:nvPr/>
        </p:nvSpPr>
        <p:spPr>
          <a:xfrm rot="2123213">
            <a:off x="3639316" y="3335502"/>
            <a:ext cx="348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EC34DA-189A-3C4E-A4BF-F2A4BCB23D79}"/>
              </a:ext>
            </a:extLst>
          </p:cNvPr>
          <p:cNvSpPr/>
          <p:nvPr/>
        </p:nvSpPr>
        <p:spPr>
          <a:xfrm rot="2123213">
            <a:off x="7118544" y="1297740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LiF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3DE2D7-8ABA-A140-8C7F-4DF12B7CA86E}"/>
              </a:ext>
            </a:extLst>
          </p:cNvPr>
          <p:cNvSpPr/>
          <p:nvPr/>
        </p:nvSpPr>
        <p:spPr>
          <a:xfrm>
            <a:off x="5214354" y="6425075"/>
            <a:ext cx="393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Zhao &amp; Neuscamman, </a:t>
            </a:r>
            <a:r>
              <a:rPr lang="en-US" dirty="0" err="1"/>
              <a:t>arXiv</a:t>
            </a:r>
            <a:r>
              <a:rPr lang="en-US" dirty="0"/>
              <a:t> 1804.09663</a:t>
            </a:r>
          </a:p>
        </p:txBody>
      </p:sp>
    </p:spTree>
    <p:extLst>
      <p:ext uri="{BB962C8B-B14F-4D97-AF65-F5344CB8AC3E}">
        <p14:creationId xmlns:p14="http://schemas.microsoft.com/office/powerpoint/2010/main" val="375928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/>
      <p:bldP spid="9" grpId="0"/>
      <p:bldP spid="10" grpId="0"/>
      <p:bldP spid="31" grpId="0"/>
      <p:bldP spid="32" grpId="0"/>
      <p:bldP spid="33" grpId="0"/>
      <p:bldP spid="34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Zinc Oxide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3CB30C1-17BA-1C48-9F18-7E2E64C8EB44}"/>
              </a:ext>
            </a:extLst>
          </p:cNvPr>
          <p:cNvGraphicFramePr/>
          <p:nvPr>
            <p:extLst/>
          </p:nvPr>
        </p:nvGraphicFramePr>
        <p:xfrm>
          <a:off x="466835" y="1143000"/>
          <a:ext cx="1479241" cy="5606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02226A9-C3BD-B14E-8C73-44D638EF5EB1}"/>
              </a:ext>
            </a:extLst>
          </p:cNvPr>
          <p:cNvSpPr/>
          <p:nvPr/>
        </p:nvSpPr>
        <p:spPr>
          <a:xfrm rot="21046683">
            <a:off x="2118453" y="1297370"/>
            <a:ext cx="1083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0</a:t>
            </a:r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 HF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753144-A956-F045-9C37-1D5ADDEA3B64}"/>
              </a:ext>
            </a:extLst>
          </p:cNvPr>
          <p:cNvSpPr/>
          <p:nvPr/>
        </p:nvSpPr>
        <p:spPr>
          <a:xfrm rot="16200000">
            <a:off x="-333140" y="3737581"/>
            <a:ext cx="11801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Gap (eV)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9F87B2-CE3A-8144-AB6A-FEF6B8E5AD5D}"/>
              </a:ext>
            </a:extLst>
          </p:cNvPr>
          <p:cNvSpPr/>
          <p:nvPr/>
        </p:nvSpPr>
        <p:spPr>
          <a:xfrm>
            <a:off x="5214354" y="6425075"/>
            <a:ext cx="393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Zhao &amp; Neuscamman, </a:t>
            </a:r>
            <a:r>
              <a:rPr lang="en-US" dirty="0" err="1"/>
              <a:t>arXiv</a:t>
            </a:r>
            <a:r>
              <a:rPr lang="en-US" dirty="0"/>
              <a:t> 1804.09663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E1D8B4B-0E01-6D4D-976C-A40021C51320}"/>
              </a:ext>
            </a:extLst>
          </p:cNvPr>
          <p:cNvSpPr/>
          <p:nvPr/>
        </p:nvSpPr>
        <p:spPr>
          <a:xfrm>
            <a:off x="1955711" y="6425075"/>
            <a:ext cx="324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Kresse</a:t>
            </a:r>
            <a:r>
              <a:rPr lang="en-US" dirty="0"/>
              <a:t> et al, PRB 2007 (2 papers)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283332-DFCE-1E42-9274-24D2D5FCA178}"/>
              </a:ext>
            </a:extLst>
          </p:cNvPr>
          <p:cNvCxnSpPr>
            <a:cxnSpLocks/>
          </p:cNvCxnSpPr>
          <p:nvPr/>
        </p:nvCxnSpPr>
        <p:spPr>
          <a:xfrm flipH="1">
            <a:off x="1603464" y="1598557"/>
            <a:ext cx="571862" cy="12190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5C13DCF-1649-6442-8FAC-E142EA552367}"/>
              </a:ext>
            </a:extLst>
          </p:cNvPr>
          <p:cNvSpPr/>
          <p:nvPr/>
        </p:nvSpPr>
        <p:spPr>
          <a:xfrm rot="21046683">
            <a:off x="2105548" y="4481404"/>
            <a:ext cx="1332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0</a:t>
            </a:r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 PBE0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94A8E60-F1B1-0A42-9FF0-3ED137B698E3}"/>
              </a:ext>
            </a:extLst>
          </p:cNvPr>
          <p:cNvCxnSpPr>
            <a:cxnSpLocks/>
          </p:cNvCxnSpPr>
          <p:nvPr/>
        </p:nvCxnSpPr>
        <p:spPr>
          <a:xfrm flipH="1">
            <a:off x="1608916" y="4782591"/>
            <a:ext cx="571862" cy="121907"/>
          </a:xfrm>
          <a:prstGeom prst="straightConnector1">
            <a:avLst/>
          </a:prstGeom>
          <a:ln w="190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BBCFEC1-A41C-6D49-883F-CBFC4380EF18}"/>
              </a:ext>
            </a:extLst>
          </p:cNvPr>
          <p:cNvSpPr/>
          <p:nvPr/>
        </p:nvSpPr>
        <p:spPr>
          <a:xfrm rot="21046683">
            <a:off x="2185638" y="4987404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0</a:t>
            </a:r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 HSE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E38D8FA-9369-CE47-88CE-1EDEC3951289}"/>
              </a:ext>
            </a:extLst>
          </p:cNvPr>
          <p:cNvCxnSpPr>
            <a:cxnSpLocks/>
          </p:cNvCxnSpPr>
          <p:nvPr/>
        </p:nvCxnSpPr>
        <p:spPr>
          <a:xfrm flipH="1">
            <a:off x="1627291" y="5298216"/>
            <a:ext cx="571862" cy="121907"/>
          </a:xfrm>
          <a:prstGeom prst="straightConnector1">
            <a:avLst/>
          </a:prstGeom>
          <a:ln w="19050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FCC2880-82D8-F746-A8E5-8101788505B1}"/>
              </a:ext>
            </a:extLst>
          </p:cNvPr>
          <p:cNvSpPr/>
          <p:nvPr/>
        </p:nvSpPr>
        <p:spPr>
          <a:xfrm rot="21046683">
            <a:off x="2188844" y="5916067"/>
            <a:ext cx="1202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0</a:t>
            </a:r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 PBE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B874A29-B988-2D4B-B8C9-ED0760E719E4}"/>
              </a:ext>
            </a:extLst>
          </p:cNvPr>
          <p:cNvCxnSpPr>
            <a:cxnSpLocks/>
          </p:cNvCxnSpPr>
          <p:nvPr/>
        </p:nvCxnSpPr>
        <p:spPr>
          <a:xfrm flipH="1">
            <a:off x="1627291" y="6236504"/>
            <a:ext cx="571862" cy="121907"/>
          </a:xfrm>
          <a:prstGeom prst="straightConnector1">
            <a:avLst/>
          </a:prstGeom>
          <a:ln w="1905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8A94D4F0-FFB5-2C40-9401-69008C724760}"/>
              </a:ext>
            </a:extLst>
          </p:cNvPr>
          <p:cNvSpPr/>
          <p:nvPr/>
        </p:nvSpPr>
        <p:spPr>
          <a:xfrm rot="21016986">
            <a:off x="4036572" y="3670390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Experiment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DE928F8-0528-F149-8075-83BD7E38099A}"/>
              </a:ext>
            </a:extLst>
          </p:cNvPr>
          <p:cNvCxnSpPr>
            <a:cxnSpLocks/>
          </p:cNvCxnSpPr>
          <p:nvPr/>
        </p:nvCxnSpPr>
        <p:spPr>
          <a:xfrm flipH="1">
            <a:off x="1849166" y="4003987"/>
            <a:ext cx="2274322" cy="461709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E1B9EBD-383B-3244-9DD1-B3B6B8472106}"/>
                  </a:ext>
                </a:extLst>
              </p:cNvPr>
              <p:cNvSpPr/>
              <p:nvPr/>
            </p:nvSpPr>
            <p:spPr>
              <a:xfrm>
                <a:off x="5655454" y="3575982"/>
                <a:ext cx="332078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BSE exciton binding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 0.06</m:t>
                    </m:r>
                  </m:oMath>
                </a14:m>
                <a:r>
                  <a:rPr lang="en-US" sz="2000" dirty="0"/>
                  <a:t> eV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E1B9EBD-383B-3244-9DD1-B3B6B8472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454" y="3575982"/>
                <a:ext cx="3320781" cy="400110"/>
              </a:xfrm>
              <a:prstGeom prst="rect">
                <a:avLst/>
              </a:prstGeom>
              <a:blipFill>
                <a:blip r:embed="rId3"/>
                <a:stretch>
                  <a:fillRect l="-1521" t="-9375" r="-76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834E96C-DABF-B648-A7A2-0C5F4BF4C797}"/>
              </a:ext>
            </a:extLst>
          </p:cNvPr>
          <p:cNvSpPr/>
          <p:nvPr/>
        </p:nvSpPr>
        <p:spPr>
          <a:xfrm>
            <a:off x="5607954" y="3492116"/>
            <a:ext cx="3379889" cy="559269"/>
          </a:xfrm>
          <a:prstGeom prst="roundRect">
            <a:avLst/>
          </a:prstGeom>
          <a:noFill/>
          <a:ln w="3810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A22B115-32A4-8248-8F83-D209FE594990}"/>
              </a:ext>
            </a:extLst>
          </p:cNvPr>
          <p:cNvSpPr/>
          <p:nvPr/>
        </p:nvSpPr>
        <p:spPr>
          <a:xfrm>
            <a:off x="6819881" y="6060913"/>
            <a:ext cx="2089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Pulci</a:t>
            </a:r>
            <a:r>
              <a:rPr lang="en-US" dirty="0"/>
              <a:t> et al, PRB 2010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0807015-BE56-794F-90E2-EA2733C834DA}"/>
              </a:ext>
            </a:extLst>
          </p:cNvPr>
          <p:cNvSpPr/>
          <p:nvPr/>
        </p:nvSpPr>
        <p:spPr>
          <a:xfrm>
            <a:off x="3841046" y="6055743"/>
            <a:ext cx="2581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Bechstedt</a:t>
            </a:r>
            <a:r>
              <a:rPr lang="en-US" dirty="0"/>
              <a:t> et al, PRB 2009</a:t>
            </a:r>
          </a:p>
        </p:txBody>
      </p:sp>
    </p:spTree>
    <p:extLst>
      <p:ext uri="{BB962C8B-B14F-4D97-AF65-F5344CB8AC3E}">
        <p14:creationId xmlns:p14="http://schemas.microsoft.com/office/powerpoint/2010/main" val="58104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0" grpId="0"/>
      <p:bldP spid="23" grpId="0"/>
      <p:bldP spid="34" grpId="0"/>
      <p:bldP spid="35" grpId="0"/>
      <p:bldP spid="39" grpId="0"/>
      <p:bldP spid="41" grpId="0"/>
      <p:bldP spid="43" grpId="0"/>
      <p:bldP spid="54" grpId="0"/>
      <p:bldP spid="58" grpId="0"/>
      <p:bldP spid="59" grpId="0" animBg="1"/>
      <p:bldP spid="61" grpId="0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Zinc Oxide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3CB30C1-17BA-1C48-9F18-7E2E64C8EB44}"/>
              </a:ext>
            </a:extLst>
          </p:cNvPr>
          <p:cNvGraphicFramePr/>
          <p:nvPr>
            <p:extLst/>
          </p:nvPr>
        </p:nvGraphicFramePr>
        <p:xfrm>
          <a:off x="466835" y="1143000"/>
          <a:ext cx="1479241" cy="5606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02226A9-C3BD-B14E-8C73-44D638EF5EB1}"/>
              </a:ext>
            </a:extLst>
          </p:cNvPr>
          <p:cNvSpPr/>
          <p:nvPr/>
        </p:nvSpPr>
        <p:spPr>
          <a:xfrm rot="21046683">
            <a:off x="2118453" y="1297370"/>
            <a:ext cx="1083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0</a:t>
            </a:r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 HF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753144-A956-F045-9C37-1D5ADDEA3B64}"/>
              </a:ext>
            </a:extLst>
          </p:cNvPr>
          <p:cNvSpPr/>
          <p:nvPr/>
        </p:nvSpPr>
        <p:spPr>
          <a:xfrm rot="16200000">
            <a:off x="-333140" y="3737581"/>
            <a:ext cx="11801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Gap (eV)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E1D8B4B-0E01-6D4D-976C-A40021C51320}"/>
              </a:ext>
            </a:extLst>
          </p:cNvPr>
          <p:cNvSpPr/>
          <p:nvPr/>
        </p:nvSpPr>
        <p:spPr>
          <a:xfrm>
            <a:off x="1955711" y="6425075"/>
            <a:ext cx="324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Kresse</a:t>
            </a:r>
            <a:r>
              <a:rPr lang="en-US" dirty="0"/>
              <a:t> et al, PRB 2007 (2 papers)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283332-DFCE-1E42-9274-24D2D5FCA178}"/>
              </a:ext>
            </a:extLst>
          </p:cNvPr>
          <p:cNvCxnSpPr>
            <a:cxnSpLocks/>
          </p:cNvCxnSpPr>
          <p:nvPr/>
        </p:nvCxnSpPr>
        <p:spPr>
          <a:xfrm flipH="1">
            <a:off x="1603464" y="1598557"/>
            <a:ext cx="571862" cy="12190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5C13DCF-1649-6442-8FAC-E142EA552367}"/>
              </a:ext>
            </a:extLst>
          </p:cNvPr>
          <p:cNvSpPr/>
          <p:nvPr/>
        </p:nvSpPr>
        <p:spPr>
          <a:xfrm rot="21046683">
            <a:off x="2105548" y="4481404"/>
            <a:ext cx="1332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0</a:t>
            </a:r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 PBE0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94A8E60-F1B1-0A42-9FF0-3ED137B698E3}"/>
              </a:ext>
            </a:extLst>
          </p:cNvPr>
          <p:cNvCxnSpPr>
            <a:cxnSpLocks/>
          </p:cNvCxnSpPr>
          <p:nvPr/>
        </p:nvCxnSpPr>
        <p:spPr>
          <a:xfrm flipH="1">
            <a:off x="1608916" y="4782591"/>
            <a:ext cx="571862" cy="121907"/>
          </a:xfrm>
          <a:prstGeom prst="straightConnector1">
            <a:avLst/>
          </a:prstGeom>
          <a:ln w="190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BBCFEC1-A41C-6D49-883F-CBFC4380EF18}"/>
              </a:ext>
            </a:extLst>
          </p:cNvPr>
          <p:cNvSpPr/>
          <p:nvPr/>
        </p:nvSpPr>
        <p:spPr>
          <a:xfrm rot="21046683">
            <a:off x="2185638" y="4987404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0</a:t>
            </a:r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 HSE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E38D8FA-9369-CE47-88CE-1EDEC3951289}"/>
              </a:ext>
            </a:extLst>
          </p:cNvPr>
          <p:cNvCxnSpPr>
            <a:cxnSpLocks/>
          </p:cNvCxnSpPr>
          <p:nvPr/>
        </p:nvCxnSpPr>
        <p:spPr>
          <a:xfrm flipH="1">
            <a:off x="1627291" y="5298216"/>
            <a:ext cx="571862" cy="121907"/>
          </a:xfrm>
          <a:prstGeom prst="straightConnector1">
            <a:avLst/>
          </a:prstGeom>
          <a:ln w="19050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FCC2880-82D8-F746-A8E5-8101788505B1}"/>
              </a:ext>
            </a:extLst>
          </p:cNvPr>
          <p:cNvSpPr/>
          <p:nvPr/>
        </p:nvSpPr>
        <p:spPr>
          <a:xfrm rot="21046683">
            <a:off x="2188844" y="5916067"/>
            <a:ext cx="1202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0</a:t>
            </a:r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 PBE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B874A29-B988-2D4B-B8C9-ED0760E719E4}"/>
              </a:ext>
            </a:extLst>
          </p:cNvPr>
          <p:cNvCxnSpPr>
            <a:cxnSpLocks/>
          </p:cNvCxnSpPr>
          <p:nvPr/>
        </p:nvCxnSpPr>
        <p:spPr>
          <a:xfrm flipH="1">
            <a:off x="1627291" y="6236504"/>
            <a:ext cx="571862" cy="121907"/>
          </a:xfrm>
          <a:prstGeom prst="straightConnector1">
            <a:avLst/>
          </a:prstGeom>
          <a:ln w="1905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2FCF227A-A46D-EF4E-9397-57BD561EACCE}"/>
              </a:ext>
            </a:extLst>
          </p:cNvPr>
          <p:cNvSpPr/>
          <p:nvPr/>
        </p:nvSpPr>
        <p:spPr>
          <a:xfrm rot="21046683">
            <a:off x="3345332" y="4079220"/>
            <a:ext cx="1034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GW HSE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825B1BA-59EE-834C-9792-F717A4EAF086}"/>
              </a:ext>
            </a:extLst>
          </p:cNvPr>
          <p:cNvCxnSpPr>
            <a:cxnSpLocks/>
          </p:cNvCxnSpPr>
          <p:nvPr/>
        </p:nvCxnSpPr>
        <p:spPr>
          <a:xfrm flipH="1">
            <a:off x="1586699" y="4375976"/>
            <a:ext cx="1828211" cy="389730"/>
          </a:xfrm>
          <a:prstGeom prst="straightConnector1">
            <a:avLst/>
          </a:prstGeom>
          <a:ln w="1905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465DEC4B-887B-904D-B7CF-2A7AEFBE18CA}"/>
              </a:ext>
            </a:extLst>
          </p:cNvPr>
          <p:cNvSpPr/>
          <p:nvPr/>
        </p:nvSpPr>
        <p:spPr>
          <a:xfrm rot="21198190">
            <a:off x="3422515" y="4513955"/>
            <a:ext cx="1028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GW PBE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F56A9D4-5CA1-C346-8A82-2814B101D810}"/>
              </a:ext>
            </a:extLst>
          </p:cNvPr>
          <p:cNvCxnSpPr>
            <a:cxnSpLocks/>
          </p:cNvCxnSpPr>
          <p:nvPr/>
        </p:nvCxnSpPr>
        <p:spPr>
          <a:xfrm flipH="1">
            <a:off x="1608917" y="4782591"/>
            <a:ext cx="1874778" cy="252244"/>
          </a:xfrm>
          <a:prstGeom prst="straightConnector1">
            <a:avLst/>
          </a:prstGeom>
          <a:ln w="190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8A94D4F0-FFB5-2C40-9401-69008C724760}"/>
              </a:ext>
            </a:extLst>
          </p:cNvPr>
          <p:cNvSpPr/>
          <p:nvPr/>
        </p:nvSpPr>
        <p:spPr>
          <a:xfrm rot="21016986">
            <a:off x="4036572" y="3670390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Experiment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DE928F8-0528-F149-8075-83BD7E38099A}"/>
              </a:ext>
            </a:extLst>
          </p:cNvPr>
          <p:cNvCxnSpPr>
            <a:cxnSpLocks/>
          </p:cNvCxnSpPr>
          <p:nvPr/>
        </p:nvCxnSpPr>
        <p:spPr>
          <a:xfrm flipH="1">
            <a:off x="1849166" y="4003987"/>
            <a:ext cx="2274322" cy="461709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E1B9EBD-383B-3244-9DD1-B3B6B8472106}"/>
                  </a:ext>
                </a:extLst>
              </p:cNvPr>
              <p:cNvSpPr/>
              <p:nvPr/>
            </p:nvSpPr>
            <p:spPr>
              <a:xfrm>
                <a:off x="5655454" y="3575982"/>
                <a:ext cx="332078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BSE exciton binding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 0.06</m:t>
                    </m:r>
                  </m:oMath>
                </a14:m>
                <a:r>
                  <a:rPr lang="en-US" sz="2000" dirty="0"/>
                  <a:t> eV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E1B9EBD-383B-3244-9DD1-B3B6B8472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454" y="3575982"/>
                <a:ext cx="3320781" cy="400110"/>
              </a:xfrm>
              <a:prstGeom prst="rect">
                <a:avLst/>
              </a:prstGeom>
              <a:blipFill>
                <a:blip r:embed="rId3"/>
                <a:stretch>
                  <a:fillRect l="-1521" t="-9375" r="-76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834E96C-DABF-B648-A7A2-0C5F4BF4C797}"/>
              </a:ext>
            </a:extLst>
          </p:cNvPr>
          <p:cNvSpPr/>
          <p:nvPr/>
        </p:nvSpPr>
        <p:spPr>
          <a:xfrm>
            <a:off x="5607954" y="3492116"/>
            <a:ext cx="3379889" cy="559269"/>
          </a:xfrm>
          <a:prstGeom prst="roundRect">
            <a:avLst/>
          </a:prstGeom>
          <a:noFill/>
          <a:ln w="3810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A22B115-32A4-8248-8F83-D209FE594990}"/>
              </a:ext>
            </a:extLst>
          </p:cNvPr>
          <p:cNvSpPr/>
          <p:nvPr/>
        </p:nvSpPr>
        <p:spPr>
          <a:xfrm>
            <a:off x="6819881" y="6060913"/>
            <a:ext cx="2089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Pulci</a:t>
            </a:r>
            <a:r>
              <a:rPr lang="en-US" dirty="0"/>
              <a:t> et al, PRB 2010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0807015-BE56-794F-90E2-EA2733C834DA}"/>
              </a:ext>
            </a:extLst>
          </p:cNvPr>
          <p:cNvSpPr/>
          <p:nvPr/>
        </p:nvSpPr>
        <p:spPr>
          <a:xfrm>
            <a:off x="3841046" y="6055743"/>
            <a:ext cx="2581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Bechstedt</a:t>
            </a:r>
            <a:r>
              <a:rPr lang="en-US" dirty="0"/>
              <a:t> et al, PRB 2009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B1F721-F732-B54A-BDF1-7EDE9FCF311F}"/>
              </a:ext>
            </a:extLst>
          </p:cNvPr>
          <p:cNvSpPr/>
          <p:nvPr/>
        </p:nvSpPr>
        <p:spPr>
          <a:xfrm>
            <a:off x="5214354" y="6425075"/>
            <a:ext cx="393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Zhao &amp; Neuscamman, </a:t>
            </a:r>
            <a:r>
              <a:rPr lang="en-US" dirty="0" err="1"/>
              <a:t>arXiv</a:t>
            </a:r>
            <a:r>
              <a:rPr lang="en-US" dirty="0"/>
              <a:t> 1804.09663</a:t>
            </a:r>
          </a:p>
        </p:txBody>
      </p:sp>
    </p:spTree>
    <p:extLst>
      <p:ext uri="{BB962C8B-B14F-4D97-AF65-F5344CB8AC3E}">
        <p14:creationId xmlns:p14="http://schemas.microsoft.com/office/powerpoint/2010/main" val="4135625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Zinc Oxide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3CB30C1-17BA-1C48-9F18-7E2E64C8EB44}"/>
              </a:ext>
            </a:extLst>
          </p:cNvPr>
          <p:cNvGraphicFramePr/>
          <p:nvPr>
            <p:extLst/>
          </p:nvPr>
        </p:nvGraphicFramePr>
        <p:xfrm>
          <a:off x="466835" y="1143000"/>
          <a:ext cx="1479241" cy="5606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02226A9-C3BD-B14E-8C73-44D638EF5EB1}"/>
              </a:ext>
            </a:extLst>
          </p:cNvPr>
          <p:cNvSpPr/>
          <p:nvPr/>
        </p:nvSpPr>
        <p:spPr>
          <a:xfrm rot="21046683">
            <a:off x="2118453" y="1297370"/>
            <a:ext cx="1083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0</a:t>
            </a:r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 HF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753144-A956-F045-9C37-1D5ADDEA3B64}"/>
              </a:ext>
            </a:extLst>
          </p:cNvPr>
          <p:cNvSpPr/>
          <p:nvPr/>
        </p:nvSpPr>
        <p:spPr>
          <a:xfrm rot="16200000">
            <a:off x="-333140" y="3737581"/>
            <a:ext cx="11801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Gap (eV)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06DE87-4C70-6F48-8B08-C3DC14357153}"/>
              </a:ext>
            </a:extLst>
          </p:cNvPr>
          <p:cNvSpPr/>
          <p:nvPr/>
        </p:nvSpPr>
        <p:spPr>
          <a:xfrm>
            <a:off x="6931718" y="1978144"/>
            <a:ext cx="14029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VMC-PBE0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B671868-0962-BF4D-A207-0ABD5E7C2F46}"/>
                  </a:ext>
                </a:extLst>
              </p:cNvPr>
              <p:cNvSpPr/>
              <p:nvPr/>
            </p:nvSpPr>
            <p:spPr>
              <a:xfrm>
                <a:off x="6450637" y="2323056"/>
                <a:ext cx="2449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85%  HOMO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LUMO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B671868-0962-BF4D-A207-0ABD5E7C2F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637" y="2323056"/>
                <a:ext cx="2449004" cy="400110"/>
              </a:xfrm>
              <a:prstGeom prst="rect">
                <a:avLst/>
              </a:prstGeom>
              <a:blipFill>
                <a:blip r:embed="rId3"/>
                <a:stretch>
                  <a:fillRect l="-2062" t="-6250" r="-154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8F3182C-9FB5-EE47-8356-AAA40666210C}"/>
              </a:ext>
            </a:extLst>
          </p:cNvPr>
          <p:cNvSpPr/>
          <p:nvPr/>
        </p:nvSpPr>
        <p:spPr>
          <a:xfrm>
            <a:off x="6390074" y="1851577"/>
            <a:ext cx="2509567" cy="966512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E1D8B4B-0E01-6D4D-976C-A40021C51320}"/>
              </a:ext>
            </a:extLst>
          </p:cNvPr>
          <p:cNvSpPr/>
          <p:nvPr/>
        </p:nvSpPr>
        <p:spPr>
          <a:xfrm>
            <a:off x="1955711" y="6425075"/>
            <a:ext cx="324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Kresse</a:t>
            </a:r>
            <a:r>
              <a:rPr lang="en-US" dirty="0"/>
              <a:t> et al, PRB 2007 (2 papers)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D3869C-E417-BD47-97BE-EDBE03D9171E}"/>
              </a:ext>
            </a:extLst>
          </p:cNvPr>
          <p:cNvSpPr/>
          <p:nvPr/>
        </p:nvSpPr>
        <p:spPr>
          <a:xfrm>
            <a:off x="4151548" y="1400330"/>
            <a:ext cx="12738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VMC-LDA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3F8C643-6505-6749-BE1B-734619EE00BB}"/>
                  </a:ext>
                </a:extLst>
              </p:cNvPr>
              <p:cNvSpPr/>
              <p:nvPr/>
            </p:nvSpPr>
            <p:spPr>
              <a:xfrm>
                <a:off x="3492047" y="1814417"/>
                <a:ext cx="267502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64%  HOMO 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LUMO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3F8C643-6505-6749-BE1B-734619EE0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047" y="1814417"/>
                <a:ext cx="2675028" cy="400110"/>
              </a:xfrm>
              <a:prstGeom prst="rect">
                <a:avLst/>
              </a:prstGeom>
              <a:blipFill>
                <a:blip r:embed="rId4"/>
                <a:stretch>
                  <a:fillRect l="-2358" t="-6250" r="-94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DBB5A3A-047C-7C43-ADCB-FD975118D22C}"/>
                  </a:ext>
                </a:extLst>
              </p:cNvPr>
              <p:cNvSpPr/>
              <p:nvPr/>
            </p:nvSpPr>
            <p:spPr>
              <a:xfrm>
                <a:off x="3504392" y="2279272"/>
                <a:ext cx="271350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16%  HOMO-1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 LUMO</a:t>
                </a: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DBB5A3A-047C-7C43-ADCB-FD975118D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392" y="2279272"/>
                <a:ext cx="2713500" cy="400110"/>
              </a:xfrm>
              <a:prstGeom prst="rect">
                <a:avLst/>
              </a:prstGeom>
              <a:blipFill>
                <a:blip r:embed="rId5"/>
                <a:stretch>
                  <a:fillRect l="-2804" t="-6061" r="-935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4E8D63C-EE76-F44B-A46F-A5CD4FFE28D9}"/>
                  </a:ext>
                </a:extLst>
              </p:cNvPr>
              <p:cNvSpPr/>
              <p:nvPr/>
            </p:nvSpPr>
            <p:spPr>
              <a:xfrm>
                <a:off x="3504392" y="2744126"/>
                <a:ext cx="27006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  3%  HOMO-2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LUMO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4E8D63C-EE76-F44B-A46F-A5CD4FFE2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392" y="2744126"/>
                <a:ext cx="2700676" cy="400110"/>
              </a:xfrm>
              <a:prstGeom prst="rect">
                <a:avLst/>
              </a:prstGeom>
              <a:blipFill>
                <a:blip r:embed="rId6"/>
                <a:stretch>
                  <a:fillRect t="-9375" r="-939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98C5A59-81D8-9D45-B3FD-7C32A352EBF4}"/>
              </a:ext>
            </a:extLst>
          </p:cNvPr>
          <p:cNvSpPr/>
          <p:nvPr/>
        </p:nvSpPr>
        <p:spPr>
          <a:xfrm>
            <a:off x="3443919" y="1319917"/>
            <a:ext cx="2773973" cy="1971453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283332-DFCE-1E42-9274-24D2D5FCA178}"/>
              </a:ext>
            </a:extLst>
          </p:cNvPr>
          <p:cNvCxnSpPr>
            <a:cxnSpLocks/>
          </p:cNvCxnSpPr>
          <p:nvPr/>
        </p:nvCxnSpPr>
        <p:spPr>
          <a:xfrm flipH="1">
            <a:off x="1603464" y="1598557"/>
            <a:ext cx="571862" cy="12190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5C13DCF-1649-6442-8FAC-E142EA552367}"/>
              </a:ext>
            </a:extLst>
          </p:cNvPr>
          <p:cNvSpPr/>
          <p:nvPr/>
        </p:nvSpPr>
        <p:spPr>
          <a:xfrm rot="21046683">
            <a:off x="2105548" y="4481404"/>
            <a:ext cx="1332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0</a:t>
            </a:r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 PBE0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94A8E60-F1B1-0A42-9FF0-3ED137B698E3}"/>
              </a:ext>
            </a:extLst>
          </p:cNvPr>
          <p:cNvCxnSpPr>
            <a:cxnSpLocks/>
          </p:cNvCxnSpPr>
          <p:nvPr/>
        </p:nvCxnSpPr>
        <p:spPr>
          <a:xfrm flipH="1">
            <a:off x="1608916" y="4782591"/>
            <a:ext cx="571862" cy="121907"/>
          </a:xfrm>
          <a:prstGeom prst="straightConnector1">
            <a:avLst/>
          </a:prstGeom>
          <a:ln w="190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BBCFEC1-A41C-6D49-883F-CBFC4380EF18}"/>
              </a:ext>
            </a:extLst>
          </p:cNvPr>
          <p:cNvSpPr/>
          <p:nvPr/>
        </p:nvSpPr>
        <p:spPr>
          <a:xfrm rot="21046683">
            <a:off x="2185638" y="4987404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0</a:t>
            </a:r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 HSE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E38D8FA-9369-CE47-88CE-1EDEC3951289}"/>
              </a:ext>
            </a:extLst>
          </p:cNvPr>
          <p:cNvCxnSpPr>
            <a:cxnSpLocks/>
          </p:cNvCxnSpPr>
          <p:nvPr/>
        </p:nvCxnSpPr>
        <p:spPr>
          <a:xfrm flipH="1">
            <a:off x="1627291" y="5298216"/>
            <a:ext cx="571862" cy="121907"/>
          </a:xfrm>
          <a:prstGeom prst="straightConnector1">
            <a:avLst/>
          </a:prstGeom>
          <a:ln w="19050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FCC2880-82D8-F746-A8E5-8101788505B1}"/>
              </a:ext>
            </a:extLst>
          </p:cNvPr>
          <p:cNvSpPr/>
          <p:nvPr/>
        </p:nvSpPr>
        <p:spPr>
          <a:xfrm rot="21046683">
            <a:off x="2188844" y="5916067"/>
            <a:ext cx="1202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</a:t>
            </a:r>
            <a:r>
              <a:rPr lang="en-US" sz="2000" baseline="-25000" dirty="0"/>
              <a:t>0</a:t>
            </a:r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 PBE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B874A29-B988-2D4B-B8C9-ED0760E719E4}"/>
              </a:ext>
            </a:extLst>
          </p:cNvPr>
          <p:cNvCxnSpPr>
            <a:cxnSpLocks/>
          </p:cNvCxnSpPr>
          <p:nvPr/>
        </p:nvCxnSpPr>
        <p:spPr>
          <a:xfrm flipH="1">
            <a:off x="1627291" y="6236504"/>
            <a:ext cx="571862" cy="121907"/>
          </a:xfrm>
          <a:prstGeom prst="straightConnector1">
            <a:avLst/>
          </a:prstGeom>
          <a:ln w="1905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2FCF227A-A46D-EF4E-9397-57BD561EACCE}"/>
              </a:ext>
            </a:extLst>
          </p:cNvPr>
          <p:cNvSpPr/>
          <p:nvPr/>
        </p:nvSpPr>
        <p:spPr>
          <a:xfrm rot="21046683">
            <a:off x="3345332" y="4079220"/>
            <a:ext cx="1034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GW HSE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825B1BA-59EE-834C-9792-F717A4EAF086}"/>
              </a:ext>
            </a:extLst>
          </p:cNvPr>
          <p:cNvCxnSpPr>
            <a:cxnSpLocks/>
          </p:cNvCxnSpPr>
          <p:nvPr/>
        </p:nvCxnSpPr>
        <p:spPr>
          <a:xfrm flipH="1">
            <a:off x="1586699" y="4375976"/>
            <a:ext cx="1828211" cy="389730"/>
          </a:xfrm>
          <a:prstGeom prst="straightConnector1">
            <a:avLst/>
          </a:prstGeom>
          <a:ln w="1905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465DEC4B-887B-904D-B7CF-2A7AEFBE18CA}"/>
              </a:ext>
            </a:extLst>
          </p:cNvPr>
          <p:cNvSpPr/>
          <p:nvPr/>
        </p:nvSpPr>
        <p:spPr>
          <a:xfrm rot="21198190">
            <a:off x="3422515" y="4513955"/>
            <a:ext cx="1028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GW PBE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F56A9D4-5CA1-C346-8A82-2814B101D810}"/>
              </a:ext>
            </a:extLst>
          </p:cNvPr>
          <p:cNvCxnSpPr>
            <a:cxnSpLocks/>
          </p:cNvCxnSpPr>
          <p:nvPr/>
        </p:nvCxnSpPr>
        <p:spPr>
          <a:xfrm flipH="1">
            <a:off x="1608917" y="4782591"/>
            <a:ext cx="1874778" cy="252244"/>
          </a:xfrm>
          <a:prstGeom prst="straightConnector1">
            <a:avLst/>
          </a:prstGeom>
          <a:ln w="190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99E57FFE-2697-3A47-A6BF-A4FD8F42E168}"/>
              </a:ext>
            </a:extLst>
          </p:cNvPr>
          <p:cNvSpPr/>
          <p:nvPr/>
        </p:nvSpPr>
        <p:spPr>
          <a:xfrm rot="21046683">
            <a:off x="2080779" y="2851579"/>
            <a:ext cx="1153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VMC LDA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202BDF3-A36A-2743-83B5-E458D8956510}"/>
              </a:ext>
            </a:extLst>
          </p:cNvPr>
          <p:cNvCxnSpPr>
            <a:cxnSpLocks/>
          </p:cNvCxnSpPr>
          <p:nvPr/>
        </p:nvCxnSpPr>
        <p:spPr>
          <a:xfrm flipH="1">
            <a:off x="1378485" y="3171991"/>
            <a:ext cx="778093" cy="774317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C9553B13-5310-5546-910A-CEAC2FE376A2}"/>
              </a:ext>
            </a:extLst>
          </p:cNvPr>
          <p:cNvSpPr/>
          <p:nvPr/>
        </p:nvSpPr>
        <p:spPr>
          <a:xfrm rot="21299913">
            <a:off x="2576776" y="3673795"/>
            <a:ext cx="12715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VMC PBE0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7C533FA-211F-2C4E-8B90-81A7EFC57EF4}"/>
              </a:ext>
            </a:extLst>
          </p:cNvPr>
          <p:cNvCxnSpPr>
            <a:cxnSpLocks/>
          </p:cNvCxnSpPr>
          <p:nvPr/>
        </p:nvCxnSpPr>
        <p:spPr>
          <a:xfrm flipH="1">
            <a:off x="1647009" y="3948355"/>
            <a:ext cx="999996" cy="136994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8A94D4F0-FFB5-2C40-9401-69008C724760}"/>
              </a:ext>
            </a:extLst>
          </p:cNvPr>
          <p:cNvSpPr/>
          <p:nvPr/>
        </p:nvSpPr>
        <p:spPr>
          <a:xfrm rot="21016986">
            <a:off x="4036572" y="3670390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Experiment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DE928F8-0528-F149-8075-83BD7E38099A}"/>
              </a:ext>
            </a:extLst>
          </p:cNvPr>
          <p:cNvCxnSpPr>
            <a:cxnSpLocks/>
          </p:cNvCxnSpPr>
          <p:nvPr/>
        </p:nvCxnSpPr>
        <p:spPr>
          <a:xfrm flipH="1">
            <a:off x="1849166" y="4003987"/>
            <a:ext cx="2274322" cy="461709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E1B9EBD-383B-3244-9DD1-B3B6B8472106}"/>
                  </a:ext>
                </a:extLst>
              </p:cNvPr>
              <p:cNvSpPr/>
              <p:nvPr/>
            </p:nvSpPr>
            <p:spPr>
              <a:xfrm>
                <a:off x="5655454" y="3575982"/>
                <a:ext cx="332078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BSE exciton binding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 0.06</m:t>
                    </m:r>
                  </m:oMath>
                </a14:m>
                <a:r>
                  <a:rPr lang="en-US" sz="2000" dirty="0"/>
                  <a:t> eV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E1B9EBD-383B-3244-9DD1-B3B6B8472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454" y="3575982"/>
                <a:ext cx="3320781" cy="400110"/>
              </a:xfrm>
              <a:prstGeom prst="rect">
                <a:avLst/>
              </a:prstGeom>
              <a:blipFill>
                <a:blip r:embed="rId7"/>
                <a:stretch>
                  <a:fillRect l="-1521" t="-9375" r="-76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834E96C-DABF-B648-A7A2-0C5F4BF4C797}"/>
              </a:ext>
            </a:extLst>
          </p:cNvPr>
          <p:cNvSpPr/>
          <p:nvPr/>
        </p:nvSpPr>
        <p:spPr>
          <a:xfrm>
            <a:off x="5607954" y="3492116"/>
            <a:ext cx="3379889" cy="559269"/>
          </a:xfrm>
          <a:prstGeom prst="roundRect">
            <a:avLst/>
          </a:prstGeom>
          <a:noFill/>
          <a:ln w="3810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A22B115-32A4-8248-8F83-D209FE594990}"/>
              </a:ext>
            </a:extLst>
          </p:cNvPr>
          <p:cNvSpPr/>
          <p:nvPr/>
        </p:nvSpPr>
        <p:spPr>
          <a:xfrm>
            <a:off x="6819881" y="6060913"/>
            <a:ext cx="2089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Pulci</a:t>
            </a:r>
            <a:r>
              <a:rPr lang="en-US" dirty="0"/>
              <a:t> et al, PRB 2010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0807015-BE56-794F-90E2-EA2733C834DA}"/>
              </a:ext>
            </a:extLst>
          </p:cNvPr>
          <p:cNvSpPr/>
          <p:nvPr/>
        </p:nvSpPr>
        <p:spPr>
          <a:xfrm>
            <a:off x="3841046" y="6055743"/>
            <a:ext cx="2581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Bechstedt</a:t>
            </a:r>
            <a:r>
              <a:rPr lang="en-US" dirty="0"/>
              <a:t> et al, PRB 2009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355CDB3-0BAA-FA4D-84B2-C155247DA3E9}"/>
              </a:ext>
            </a:extLst>
          </p:cNvPr>
          <p:cNvSpPr/>
          <p:nvPr/>
        </p:nvSpPr>
        <p:spPr>
          <a:xfrm>
            <a:off x="5350292" y="4445633"/>
            <a:ext cx="20421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VMC-LDA for </a:t>
            </a:r>
            <a:r>
              <a:rPr lang="en-US" sz="2200" dirty="0" err="1"/>
              <a:t>LiF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DF0ECB8-AB9C-6242-8AC8-E8B91D4D4314}"/>
                  </a:ext>
                </a:extLst>
              </p:cNvPr>
              <p:cNvSpPr/>
              <p:nvPr/>
            </p:nvSpPr>
            <p:spPr>
              <a:xfrm>
                <a:off x="5051215" y="4859720"/>
                <a:ext cx="267502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47%  HOMO 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LUMO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DF0ECB8-AB9C-6242-8AC8-E8B91D4D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215" y="4859720"/>
                <a:ext cx="2675028" cy="400110"/>
              </a:xfrm>
              <a:prstGeom prst="rect">
                <a:avLst/>
              </a:prstGeom>
              <a:blipFill>
                <a:blip r:embed="rId8"/>
                <a:stretch>
                  <a:fillRect l="-2370" t="-6250" r="-142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3FEA398-345D-5E4A-AB2E-56BD86F6963F}"/>
                  </a:ext>
                </a:extLst>
              </p:cNvPr>
              <p:cNvSpPr/>
              <p:nvPr/>
            </p:nvSpPr>
            <p:spPr>
              <a:xfrm>
                <a:off x="5063560" y="5324575"/>
                <a:ext cx="271350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36%  HOMO-1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 LUMO</a:t>
                </a: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3FEA398-345D-5E4A-AB2E-56BD86F69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60" y="5324575"/>
                <a:ext cx="2713500" cy="400110"/>
              </a:xfrm>
              <a:prstGeom prst="rect">
                <a:avLst/>
              </a:prstGeom>
              <a:blipFill>
                <a:blip r:embed="rId9"/>
                <a:stretch>
                  <a:fillRect l="-2336" t="-6061" r="-1402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6F2BDD08-0F8C-3C44-B642-7A2AD7A9E652}"/>
              </a:ext>
            </a:extLst>
          </p:cNvPr>
          <p:cNvSpPr/>
          <p:nvPr/>
        </p:nvSpPr>
        <p:spPr>
          <a:xfrm>
            <a:off x="5003087" y="4365220"/>
            <a:ext cx="2773973" cy="1505857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A52B347-2FF9-B043-BAA5-CFCD5C15E325}"/>
              </a:ext>
            </a:extLst>
          </p:cNvPr>
          <p:cNvSpPr/>
          <p:nvPr/>
        </p:nvSpPr>
        <p:spPr>
          <a:xfrm>
            <a:off x="5214354" y="6425075"/>
            <a:ext cx="393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Zhao &amp; Neuscamman, </a:t>
            </a:r>
            <a:r>
              <a:rPr lang="en-US" dirty="0" err="1"/>
              <a:t>arXiv</a:t>
            </a:r>
            <a:r>
              <a:rPr lang="en-US" dirty="0"/>
              <a:t> 1804.09663</a:t>
            </a:r>
          </a:p>
        </p:txBody>
      </p:sp>
    </p:spTree>
    <p:extLst>
      <p:ext uri="{BB962C8B-B14F-4D97-AF65-F5344CB8AC3E}">
        <p14:creationId xmlns:p14="http://schemas.microsoft.com/office/powerpoint/2010/main" val="73570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3" grpId="0" animBg="1"/>
      <p:bldP spid="30" grpId="0"/>
      <p:bldP spid="31" grpId="0"/>
      <p:bldP spid="36" grpId="0"/>
      <p:bldP spid="37" grpId="0"/>
      <p:bldP spid="38" grpId="0" animBg="1"/>
      <p:bldP spid="53" grpId="0"/>
      <p:bldP spid="56" grpId="0"/>
      <p:bldP spid="57" grpId="0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menu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1C45F5-2DA7-4F48-BBDB-AB236036AD2A}"/>
              </a:ext>
            </a:extLst>
          </p:cNvPr>
          <p:cNvGrpSpPr/>
          <p:nvPr/>
        </p:nvGrpSpPr>
        <p:grpSpPr>
          <a:xfrm>
            <a:off x="773721" y="1853832"/>
            <a:ext cx="5219507" cy="914400"/>
            <a:chOff x="457200" y="1853832"/>
            <a:chExt cx="5219507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9708C7E-018A-EF4F-A711-800B4032E6EA}"/>
                </a:ext>
              </a:extLst>
            </p:cNvPr>
            <p:cNvSpPr/>
            <p:nvPr/>
          </p:nvSpPr>
          <p:spPr>
            <a:xfrm>
              <a:off x="1744220" y="2018645"/>
              <a:ext cx="39324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aperitif: fun with QMC</a:t>
              </a:r>
              <a:endParaRPr lang="en-US" dirty="0"/>
            </a:p>
          </p:txBody>
        </p:sp>
        <p:pic>
          <p:nvPicPr>
            <p:cNvPr id="12" name="Graphic 11" descr="Martini">
              <a:extLst>
                <a:ext uri="{FF2B5EF4-FFF2-40B4-BE49-F238E27FC236}">
                  <a16:creationId xmlns:a16="http://schemas.microsoft.com/office/drawing/2014/main" id="{80F2893B-D18B-A647-9AE5-082BF0DD0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7200" y="1853832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92AA16-C3AC-E24F-A618-45E2EFEBE581}"/>
              </a:ext>
            </a:extLst>
          </p:cNvPr>
          <p:cNvGrpSpPr/>
          <p:nvPr/>
        </p:nvGrpSpPr>
        <p:grpSpPr>
          <a:xfrm>
            <a:off x="773721" y="3335835"/>
            <a:ext cx="7741031" cy="914400"/>
            <a:chOff x="457200" y="3337696"/>
            <a:chExt cx="7741031" cy="914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A8C1A6-33BC-2440-9520-177335E65117}"/>
                </a:ext>
              </a:extLst>
            </p:cNvPr>
            <p:cNvSpPr/>
            <p:nvPr/>
          </p:nvSpPr>
          <p:spPr>
            <a:xfrm>
              <a:off x="1744220" y="3502509"/>
              <a:ext cx="64540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main course: excited states with QMC</a:t>
              </a:r>
              <a:endParaRPr lang="en-US" dirty="0"/>
            </a:p>
          </p:txBody>
        </p:sp>
        <p:pic>
          <p:nvPicPr>
            <p:cNvPr id="14" name="Graphic 13" descr="Pasta">
              <a:extLst>
                <a:ext uri="{FF2B5EF4-FFF2-40B4-BE49-F238E27FC236}">
                  <a16:creationId xmlns:a16="http://schemas.microsoft.com/office/drawing/2014/main" id="{5E37927F-564E-E74A-9D63-0978442A0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7200" y="3337696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9AB8B1-8C33-1143-ACCF-CD3D8063D815}"/>
              </a:ext>
            </a:extLst>
          </p:cNvPr>
          <p:cNvGrpSpPr/>
          <p:nvPr/>
        </p:nvGrpSpPr>
        <p:grpSpPr>
          <a:xfrm>
            <a:off x="773721" y="4911621"/>
            <a:ext cx="5870711" cy="914400"/>
            <a:chOff x="457200" y="4946790"/>
            <a:chExt cx="5870711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38300C-B8EA-B14F-9C99-C8FF6B1D8337}"/>
                </a:ext>
              </a:extLst>
            </p:cNvPr>
            <p:cNvSpPr/>
            <p:nvPr/>
          </p:nvSpPr>
          <p:spPr>
            <a:xfrm>
              <a:off x="1744220" y="5111603"/>
              <a:ext cx="45836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dessert: mean field theory</a:t>
              </a:r>
              <a:endParaRPr lang="en-US" dirty="0"/>
            </a:p>
          </p:txBody>
        </p:sp>
        <p:pic>
          <p:nvPicPr>
            <p:cNvPr id="18" name="Graphic 17" descr="CakeSlice">
              <a:extLst>
                <a:ext uri="{FF2B5EF4-FFF2-40B4-BE49-F238E27FC236}">
                  <a16:creationId xmlns:a16="http://schemas.microsoft.com/office/drawing/2014/main" id="{DDC2C69B-3D22-A042-AF6B-C6C050876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7200" y="4946790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13DF760-1343-3B45-A331-07280B643DDB}"/>
              </a:ext>
            </a:extLst>
          </p:cNvPr>
          <p:cNvSpPr/>
          <p:nvPr/>
        </p:nvSpPr>
        <p:spPr>
          <a:xfrm>
            <a:off x="339968" y="1699051"/>
            <a:ext cx="8557846" cy="121340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F3038D-F4F8-0347-8B58-4D383B0BBE43}"/>
              </a:ext>
            </a:extLst>
          </p:cNvPr>
          <p:cNvSpPr/>
          <p:nvPr/>
        </p:nvSpPr>
        <p:spPr>
          <a:xfrm>
            <a:off x="281354" y="3214705"/>
            <a:ext cx="8557846" cy="121340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71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quantum chemistry cookbook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96FA90-EFEE-7D44-ACB1-1681C066B500}"/>
              </a:ext>
            </a:extLst>
          </p:cNvPr>
          <p:cNvGrpSpPr/>
          <p:nvPr/>
        </p:nvGrpSpPr>
        <p:grpSpPr>
          <a:xfrm>
            <a:off x="6395279" y="1278625"/>
            <a:ext cx="2529069" cy="3530600"/>
            <a:chOff x="6157731" y="1278625"/>
            <a:chExt cx="2529069" cy="3530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F9549E-F221-B445-A786-EC2589FB6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338" r="14029"/>
            <a:stretch/>
          </p:blipFill>
          <p:spPr>
            <a:xfrm>
              <a:off x="6157731" y="1278625"/>
              <a:ext cx="2529069" cy="35306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7574B8-1F16-F748-898D-76FABE6BB771}"/>
                </a:ext>
              </a:extLst>
            </p:cNvPr>
            <p:cNvSpPr/>
            <p:nvPr/>
          </p:nvSpPr>
          <p:spPr>
            <a:xfrm>
              <a:off x="7013541" y="1630837"/>
              <a:ext cx="807924" cy="512190"/>
            </a:xfrm>
            <a:prstGeom prst="ellipse">
              <a:avLst/>
            </a:prstGeom>
            <a:solidFill>
              <a:srgbClr val="C03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919A30-F7C9-304C-A540-A93EDB1987C1}"/>
                </a:ext>
              </a:extLst>
            </p:cNvPr>
            <p:cNvSpPr txBox="1"/>
            <p:nvPr/>
          </p:nvSpPr>
          <p:spPr>
            <a:xfrm>
              <a:off x="7043820" y="1680851"/>
              <a:ext cx="779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pple Chancery" panose="03020702040506060504" pitchFamily="66" charset="-79"/>
                  <a:cs typeface="Apple Chancery" panose="03020702040506060504" pitchFamily="66" charset="-79"/>
                </a:rPr>
                <a:t>Hartree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723427-2A7B-5C41-84BB-321F26C0E2EA}"/>
                </a:ext>
              </a:extLst>
            </p:cNvPr>
            <p:cNvSpPr txBox="1"/>
            <p:nvPr/>
          </p:nvSpPr>
          <p:spPr>
            <a:xfrm>
              <a:off x="7163245" y="1872172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pple Chancery" panose="03020702040506060504" pitchFamily="66" charset="-79"/>
                  <a:cs typeface="Apple Chancery" panose="03020702040506060504" pitchFamily="66" charset="-79"/>
                </a:rPr>
                <a:t>Fock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B55858-0D46-D444-8829-6069644FED17}"/>
              </a:ext>
            </a:extLst>
          </p:cNvPr>
          <p:cNvGrpSpPr/>
          <p:nvPr/>
        </p:nvGrpSpPr>
        <p:grpSpPr>
          <a:xfrm>
            <a:off x="916335" y="4809225"/>
            <a:ext cx="4678442" cy="775504"/>
            <a:chOff x="1309869" y="3796496"/>
            <a:chExt cx="2347731" cy="266218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9BA2753-1A97-7648-8A34-DD53FE97D1E6}"/>
                </a:ext>
              </a:extLst>
            </p:cNvPr>
            <p:cNvSpPr/>
            <p:nvPr/>
          </p:nvSpPr>
          <p:spPr>
            <a:xfrm>
              <a:off x="2314937" y="3796496"/>
              <a:ext cx="1342663" cy="266218"/>
            </a:xfrm>
            <a:custGeom>
              <a:avLst/>
              <a:gdLst>
                <a:gd name="connsiteX0" fmla="*/ 0 w 1342663"/>
                <a:gd name="connsiteY0" fmla="*/ 266218 h 266218"/>
                <a:gd name="connsiteX1" fmla="*/ 787079 w 1342663"/>
                <a:gd name="connsiteY1" fmla="*/ 266218 h 266218"/>
                <a:gd name="connsiteX2" fmla="*/ 1192192 w 1342663"/>
                <a:gd name="connsiteY2" fmla="*/ 0 h 266218"/>
                <a:gd name="connsiteX3" fmla="*/ 1342663 w 1342663"/>
                <a:gd name="connsiteY3" fmla="*/ 0 h 26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2663" h="266218">
                  <a:moveTo>
                    <a:pt x="0" y="266218"/>
                  </a:moveTo>
                  <a:lnTo>
                    <a:pt x="787079" y="266218"/>
                  </a:lnTo>
                  <a:lnTo>
                    <a:pt x="1192192" y="0"/>
                  </a:lnTo>
                  <a:lnTo>
                    <a:pt x="1342663" y="0"/>
                  </a:lnTo>
                </a:path>
              </a:pathLst>
            </a:custGeom>
            <a:noFill/>
            <a:ln w="44450"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8CCAE3C-1598-DC4E-B6A9-F6578B58C997}"/>
                </a:ext>
              </a:extLst>
            </p:cNvPr>
            <p:cNvSpPr/>
            <p:nvPr/>
          </p:nvSpPr>
          <p:spPr>
            <a:xfrm flipH="1">
              <a:off x="1309869" y="3796496"/>
              <a:ext cx="1342663" cy="266218"/>
            </a:xfrm>
            <a:custGeom>
              <a:avLst/>
              <a:gdLst>
                <a:gd name="connsiteX0" fmla="*/ 0 w 1342663"/>
                <a:gd name="connsiteY0" fmla="*/ 266218 h 266218"/>
                <a:gd name="connsiteX1" fmla="*/ 787079 w 1342663"/>
                <a:gd name="connsiteY1" fmla="*/ 266218 h 266218"/>
                <a:gd name="connsiteX2" fmla="*/ 1192192 w 1342663"/>
                <a:gd name="connsiteY2" fmla="*/ 0 h 266218"/>
                <a:gd name="connsiteX3" fmla="*/ 1342663 w 1342663"/>
                <a:gd name="connsiteY3" fmla="*/ 0 h 26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2663" h="266218">
                  <a:moveTo>
                    <a:pt x="0" y="266218"/>
                  </a:moveTo>
                  <a:lnTo>
                    <a:pt x="787079" y="266218"/>
                  </a:lnTo>
                  <a:lnTo>
                    <a:pt x="1192192" y="0"/>
                  </a:lnTo>
                  <a:lnTo>
                    <a:pt x="1342663" y="0"/>
                  </a:lnTo>
                </a:path>
              </a:pathLst>
            </a:custGeom>
            <a:noFill/>
            <a:ln w="44450">
              <a:solidFill>
                <a:srgbClr val="945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A036367-6A16-7A47-A261-52B206170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72" y="2691565"/>
            <a:ext cx="1168734" cy="10602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CFB4D0-2DA9-7541-B484-62A70ECA8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69" y="3137004"/>
            <a:ext cx="1618431" cy="12844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7BD18E-5C4C-E442-9CEF-A5087D085E5C}"/>
              </a:ext>
            </a:extLst>
          </p:cNvPr>
          <p:cNvSpPr/>
          <p:nvPr/>
        </p:nvSpPr>
        <p:spPr>
          <a:xfrm>
            <a:off x="640713" y="5584729"/>
            <a:ext cx="5355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/>
              <a:t>ground state mean field theory</a:t>
            </a:r>
            <a:endParaRPr lang="en-US" dirty="0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2536B38D-91F9-8B42-97E3-AB19A1B62F1D}"/>
              </a:ext>
            </a:extLst>
          </p:cNvPr>
          <p:cNvSpPr/>
          <p:nvPr/>
        </p:nvSpPr>
        <p:spPr>
          <a:xfrm rot="19635865">
            <a:off x="1792210" y="3857402"/>
            <a:ext cx="700029" cy="105329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6227492C-22FA-4A40-A866-A34A81366DB3}"/>
              </a:ext>
            </a:extLst>
          </p:cNvPr>
          <p:cNvSpPr/>
          <p:nvPr/>
        </p:nvSpPr>
        <p:spPr>
          <a:xfrm rot="2427171">
            <a:off x="4047698" y="4088701"/>
            <a:ext cx="700029" cy="105329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D45D9F-C168-F34B-8D72-F7FF23540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38304">
            <a:off x="2591203" y="1944144"/>
            <a:ext cx="1888043" cy="1560782"/>
          </a:xfrm>
          <a:prstGeom prst="rect">
            <a:avLst/>
          </a:prstGeom>
        </p:spPr>
      </p:pic>
      <p:sp>
        <p:nvSpPr>
          <p:cNvPr id="26" name="Down Arrow 25">
            <a:extLst>
              <a:ext uri="{FF2B5EF4-FFF2-40B4-BE49-F238E27FC236}">
                <a16:creationId xmlns:a16="http://schemas.microsoft.com/office/drawing/2014/main" id="{69BE0CB9-FF1F-F248-B896-069BF447D28C}"/>
              </a:ext>
            </a:extLst>
          </p:cNvPr>
          <p:cNvSpPr/>
          <p:nvPr/>
        </p:nvSpPr>
        <p:spPr>
          <a:xfrm rot="644953">
            <a:off x="2967154" y="3504952"/>
            <a:ext cx="700029" cy="105329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88DD51-A674-624F-8B82-AF40632CAF70}"/>
              </a:ext>
            </a:extLst>
          </p:cNvPr>
          <p:cNvSpPr/>
          <p:nvPr/>
        </p:nvSpPr>
        <p:spPr>
          <a:xfrm>
            <a:off x="659002" y="2130397"/>
            <a:ext cx="9557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/>
              <a:t>MP2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98FE6B-5BF6-374B-A13F-A73AC0A91331}"/>
              </a:ext>
            </a:extLst>
          </p:cNvPr>
          <p:cNvSpPr/>
          <p:nvPr/>
        </p:nvSpPr>
        <p:spPr>
          <a:xfrm>
            <a:off x="4423941" y="3129118"/>
            <a:ext cx="1066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/>
              <a:t>CCSD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5631C2-67DD-C74E-9DCA-9057A0697DC7}"/>
              </a:ext>
            </a:extLst>
          </p:cNvPr>
          <p:cNvSpPr/>
          <p:nvPr/>
        </p:nvSpPr>
        <p:spPr>
          <a:xfrm>
            <a:off x="2863865" y="1513662"/>
            <a:ext cx="1665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/>
              <a:t>FCI-QMC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3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6" grpId="0" animBg="1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80A873-D75A-F64E-9A69-6DFFB546223C}"/>
              </a:ext>
            </a:extLst>
          </p:cNvPr>
          <p:cNvSpPr/>
          <p:nvPr/>
        </p:nvSpPr>
        <p:spPr>
          <a:xfrm>
            <a:off x="1103646" y="3729945"/>
            <a:ext cx="3093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stationary energy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180565-29FA-D44C-B9FC-228E83167A57}"/>
              </a:ext>
            </a:extLst>
          </p:cNvPr>
          <p:cNvSpPr/>
          <p:nvPr/>
        </p:nvSpPr>
        <p:spPr>
          <a:xfrm>
            <a:off x="1103646" y="4437876"/>
            <a:ext cx="25893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size consistent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22548C-9B9F-7F4D-876C-673EBE5AA17E}"/>
              </a:ext>
            </a:extLst>
          </p:cNvPr>
          <p:cNvSpPr/>
          <p:nvPr/>
        </p:nvSpPr>
        <p:spPr>
          <a:xfrm>
            <a:off x="1103646" y="5145807"/>
            <a:ext cx="26642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Fock-build cost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21EBAC-D351-CC4F-A05A-012964C1D2AB}"/>
              </a:ext>
            </a:extLst>
          </p:cNvPr>
          <p:cNvSpPr/>
          <p:nvPr/>
        </p:nvSpPr>
        <p:spPr>
          <a:xfrm>
            <a:off x="1103646" y="5853737"/>
            <a:ext cx="7639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orbitals consistent with their own mean field</a:t>
            </a:r>
            <a:endParaRPr lang="en-US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D9FB44D-C7C5-754F-85AF-6731D600608E}"/>
              </a:ext>
            </a:extLst>
          </p:cNvPr>
          <p:cNvSpPr/>
          <p:nvPr/>
        </p:nvSpPr>
        <p:spPr>
          <a:xfrm>
            <a:off x="4281481" y="1471364"/>
            <a:ext cx="1215187" cy="8671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quantum chemistry cookbook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96FA90-EFEE-7D44-ACB1-1681C066B500}"/>
              </a:ext>
            </a:extLst>
          </p:cNvPr>
          <p:cNvGrpSpPr/>
          <p:nvPr/>
        </p:nvGrpSpPr>
        <p:grpSpPr>
          <a:xfrm>
            <a:off x="6395279" y="1278625"/>
            <a:ext cx="2529069" cy="3530600"/>
            <a:chOff x="6157731" y="1278625"/>
            <a:chExt cx="2529069" cy="3530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F9549E-F221-B445-A786-EC2589FB6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338" r="14029"/>
            <a:stretch/>
          </p:blipFill>
          <p:spPr>
            <a:xfrm>
              <a:off x="6157731" y="1278625"/>
              <a:ext cx="2529069" cy="35306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7574B8-1F16-F748-898D-76FABE6BB771}"/>
                </a:ext>
              </a:extLst>
            </p:cNvPr>
            <p:cNvSpPr/>
            <p:nvPr/>
          </p:nvSpPr>
          <p:spPr>
            <a:xfrm>
              <a:off x="7013541" y="1630837"/>
              <a:ext cx="807924" cy="512190"/>
            </a:xfrm>
            <a:prstGeom prst="ellipse">
              <a:avLst/>
            </a:prstGeom>
            <a:solidFill>
              <a:srgbClr val="C03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919A30-F7C9-304C-A540-A93EDB1987C1}"/>
                </a:ext>
              </a:extLst>
            </p:cNvPr>
            <p:cNvSpPr txBox="1"/>
            <p:nvPr/>
          </p:nvSpPr>
          <p:spPr>
            <a:xfrm>
              <a:off x="7043820" y="1680851"/>
              <a:ext cx="779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pple Chancery" panose="03020702040506060504" pitchFamily="66" charset="-79"/>
                  <a:cs typeface="Apple Chancery" panose="03020702040506060504" pitchFamily="66" charset="-79"/>
                </a:rPr>
                <a:t>Hartree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723427-2A7B-5C41-84BB-321F26C0E2EA}"/>
                </a:ext>
              </a:extLst>
            </p:cNvPr>
            <p:cNvSpPr txBox="1"/>
            <p:nvPr/>
          </p:nvSpPr>
          <p:spPr>
            <a:xfrm>
              <a:off x="7163245" y="1872172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pple Chancery" panose="03020702040506060504" pitchFamily="66" charset="-79"/>
                  <a:cs typeface="Apple Chancery" panose="03020702040506060504" pitchFamily="66" charset="-79"/>
                </a:rPr>
                <a:t>Fock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3F7A899-683B-EB46-8988-29B21FED8E7B}"/>
              </a:ext>
            </a:extLst>
          </p:cNvPr>
          <p:cNvSpPr/>
          <p:nvPr/>
        </p:nvSpPr>
        <p:spPr>
          <a:xfrm>
            <a:off x="1769296" y="1300890"/>
            <a:ext cx="3391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 err="1"/>
              <a:t>varational</a:t>
            </a:r>
            <a:r>
              <a:rPr lang="en-US" sz="3200" dirty="0"/>
              <a:t> principle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8EF140-A427-ED48-8BE9-80554D962651}"/>
              </a:ext>
            </a:extLst>
          </p:cNvPr>
          <p:cNvSpPr/>
          <p:nvPr/>
        </p:nvSpPr>
        <p:spPr>
          <a:xfrm>
            <a:off x="215346" y="1829421"/>
            <a:ext cx="4945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/>
              <a:t>minimally correlated ansatz</a:t>
            </a:r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05AC77C-AE55-C549-AE9C-20806F9F6187}"/>
              </a:ext>
            </a:extLst>
          </p:cNvPr>
          <p:cNvSpPr/>
          <p:nvPr/>
        </p:nvSpPr>
        <p:spPr>
          <a:xfrm>
            <a:off x="532435" y="3402957"/>
            <a:ext cx="8264324" cy="3229337"/>
          </a:xfrm>
          <a:custGeom>
            <a:avLst/>
            <a:gdLst>
              <a:gd name="connsiteX0" fmla="*/ 81023 w 8264324"/>
              <a:gd name="connsiteY0" fmla="*/ 0 h 3229337"/>
              <a:gd name="connsiteX1" fmla="*/ 0 w 8264324"/>
              <a:gd name="connsiteY1" fmla="*/ 3194613 h 3229337"/>
              <a:gd name="connsiteX2" fmla="*/ 8252750 w 8264324"/>
              <a:gd name="connsiteY2" fmla="*/ 3229337 h 3229337"/>
              <a:gd name="connsiteX3" fmla="*/ 8264324 w 8264324"/>
              <a:gd name="connsiteY3" fmla="*/ 2546430 h 3229337"/>
              <a:gd name="connsiteX4" fmla="*/ 4467828 w 8264324"/>
              <a:gd name="connsiteY4" fmla="*/ 1250066 h 3229337"/>
              <a:gd name="connsiteX5" fmla="*/ 4143737 w 8264324"/>
              <a:gd name="connsiteY5" fmla="*/ 150471 h 3229337"/>
              <a:gd name="connsiteX6" fmla="*/ 81023 w 8264324"/>
              <a:gd name="connsiteY6" fmla="*/ 0 h 322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4324" h="3229337">
                <a:moveTo>
                  <a:pt x="81023" y="0"/>
                </a:moveTo>
                <a:lnTo>
                  <a:pt x="0" y="3194613"/>
                </a:lnTo>
                <a:lnTo>
                  <a:pt x="8252750" y="3229337"/>
                </a:lnTo>
                <a:lnTo>
                  <a:pt x="8264324" y="2546430"/>
                </a:lnTo>
                <a:lnTo>
                  <a:pt x="4467828" y="1250066"/>
                </a:lnTo>
                <a:lnTo>
                  <a:pt x="4143737" y="150471"/>
                </a:lnTo>
                <a:lnTo>
                  <a:pt x="81023" y="0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5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31" grpId="0"/>
      <p:bldP spid="32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0D0F8C88-A6CC-A847-B610-63F81502ECE5}"/>
              </a:ext>
            </a:extLst>
          </p:cNvPr>
          <p:cNvSpPr/>
          <p:nvPr/>
        </p:nvSpPr>
        <p:spPr>
          <a:xfrm>
            <a:off x="681865" y="4666863"/>
            <a:ext cx="1215187" cy="8671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D9FB44D-C7C5-754F-85AF-6731D600608E}"/>
              </a:ext>
            </a:extLst>
          </p:cNvPr>
          <p:cNvSpPr/>
          <p:nvPr/>
        </p:nvSpPr>
        <p:spPr>
          <a:xfrm>
            <a:off x="4281481" y="1471364"/>
            <a:ext cx="1215187" cy="86719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ingredients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96FA90-EFEE-7D44-ACB1-1681C066B500}"/>
              </a:ext>
            </a:extLst>
          </p:cNvPr>
          <p:cNvGrpSpPr/>
          <p:nvPr/>
        </p:nvGrpSpPr>
        <p:grpSpPr>
          <a:xfrm>
            <a:off x="6395279" y="1278625"/>
            <a:ext cx="2529069" cy="3530600"/>
            <a:chOff x="6157731" y="1278625"/>
            <a:chExt cx="2529069" cy="3530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F9549E-F221-B445-A786-EC2589FB6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338" r="14029"/>
            <a:stretch/>
          </p:blipFill>
          <p:spPr>
            <a:xfrm>
              <a:off x="6157731" y="1278625"/>
              <a:ext cx="2529069" cy="35306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7574B8-1F16-F748-898D-76FABE6BB771}"/>
                </a:ext>
              </a:extLst>
            </p:cNvPr>
            <p:cNvSpPr/>
            <p:nvPr/>
          </p:nvSpPr>
          <p:spPr>
            <a:xfrm>
              <a:off x="7013541" y="1630837"/>
              <a:ext cx="807924" cy="512190"/>
            </a:xfrm>
            <a:prstGeom prst="ellipse">
              <a:avLst/>
            </a:prstGeom>
            <a:solidFill>
              <a:srgbClr val="C03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919A30-F7C9-304C-A540-A93EDB1987C1}"/>
                </a:ext>
              </a:extLst>
            </p:cNvPr>
            <p:cNvSpPr txBox="1"/>
            <p:nvPr/>
          </p:nvSpPr>
          <p:spPr>
            <a:xfrm>
              <a:off x="7043820" y="1680851"/>
              <a:ext cx="779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pple Chancery" panose="03020702040506060504" pitchFamily="66" charset="-79"/>
                  <a:cs typeface="Apple Chancery" panose="03020702040506060504" pitchFamily="66" charset="-79"/>
                </a:rPr>
                <a:t>Hartree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723427-2A7B-5C41-84BB-321F26C0E2EA}"/>
                </a:ext>
              </a:extLst>
            </p:cNvPr>
            <p:cNvSpPr txBox="1"/>
            <p:nvPr/>
          </p:nvSpPr>
          <p:spPr>
            <a:xfrm>
              <a:off x="7163245" y="1872172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pple Chancery" panose="03020702040506060504" pitchFamily="66" charset="-79"/>
                  <a:cs typeface="Apple Chancery" panose="03020702040506060504" pitchFamily="66" charset="-79"/>
                </a:rPr>
                <a:t>Fock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3F7A899-683B-EB46-8988-29B21FED8E7B}"/>
              </a:ext>
            </a:extLst>
          </p:cNvPr>
          <p:cNvSpPr/>
          <p:nvPr/>
        </p:nvSpPr>
        <p:spPr>
          <a:xfrm>
            <a:off x="1769296" y="1300890"/>
            <a:ext cx="3391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 err="1"/>
              <a:t>varational</a:t>
            </a:r>
            <a:r>
              <a:rPr lang="en-US" sz="3200" dirty="0"/>
              <a:t> principle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8EF140-A427-ED48-8BE9-80554D962651}"/>
              </a:ext>
            </a:extLst>
          </p:cNvPr>
          <p:cNvSpPr/>
          <p:nvPr/>
        </p:nvSpPr>
        <p:spPr>
          <a:xfrm>
            <a:off x="215346" y="1829421"/>
            <a:ext cx="4945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/>
              <a:t>minimally correlated ansatz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09FFEB-A4E5-E242-9CAC-8D9701483696}"/>
              </a:ext>
            </a:extLst>
          </p:cNvPr>
          <p:cNvSpPr/>
          <p:nvPr/>
        </p:nvSpPr>
        <p:spPr>
          <a:xfrm>
            <a:off x="1103646" y="3729945"/>
            <a:ext cx="3093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stationary energy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2AE6678-A766-E34E-A5D3-D75415ED69D9}"/>
              </a:ext>
            </a:extLst>
          </p:cNvPr>
          <p:cNvSpPr/>
          <p:nvPr/>
        </p:nvSpPr>
        <p:spPr>
          <a:xfrm>
            <a:off x="1103646" y="4437876"/>
            <a:ext cx="25893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size consistent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A99A91-D4B1-2F48-A944-126872831E50}"/>
              </a:ext>
            </a:extLst>
          </p:cNvPr>
          <p:cNvSpPr/>
          <p:nvPr/>
        </p:nvSpPr>
        <p:spPr>
          <a:xfrm>
            <a:off x="1103646" y="5145807"/>
            <a:ext cx="26642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Fock-build cost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D714882-F1E7-5042-A87A-6610068DDEA8}"/>
              </a:ext>
            </a:extLst>
          </p:cNvPr>
          <p:cNvSpPr/>
          <p:nvPr/>
        </p:nvSpPr>
        <p:spPr>
          <a:xfrm>
            <a:off x="1103646" y="5853737"/>
            <a:ext cx="7639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orbitals consistent with their own mean field</a:t>
            </a: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3104A52-E39E-584F-9EBB-801FAF833017}"/>
              </a:ext>
            </a:extLst>
          </p:cNvPr>
          <p:cNvSpPr/>
          <p:nvPr/>
        </p:nvSpPr>
        <p:spPr>
          <a:xfrm>
            <a:off x="1898246" y="2757916"/>
            <a:ext cx="2939974" cy="8056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4963034-2116-EF4B-96B1-F718ACF80406}"/>
              </a:ext>
            </a:extLst>
          </p:cNvPr>
          <p:cNvSpPr/>
          <p:nvPr/>
        </p:nvSpPr>
        <p:spPr>
          <a:xfrm>
            <a:off x="2376428" y="2844951"/>
            <a:ext cx="1998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Lagrangian</a:t>
            </a:r>
            <a:endParaRPr lang="en-US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610A15AE-C7F9-1D47-BC41-C958EA9576AD}"/>
              </a:ext>
            </a:extLst>
          </p:cNvPr>
          <p:cNvSpPr/>
          <p:nvPr/>
        </p:nvSpPr>
        <p:spPr>
          <a:xfrm>
            <a:off x="5152877" y="1327565"/>
            <a:ext cx="231494" cy="1166843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AC5FAB06-0AF8-DC41-9367-D8F208314A5D}"/>
              </a:ext>
            </a:extLst>
          </p:cNvPr>
          <p:cNvSpPr/>
          <p:nvPr/>
        </p:nvSpPr>
        <p:spPr>
          <a:xfrm flipH="1">
            <a:off x="787052" y="3680499"/>
            <a:ext cx="386044" cy="2839926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1226FFF1-8A5B-CB40-9AE7-C58783FE1195}"/>
              </a:ext>
            </a:extLst>
          </p:cNvPr>
          <p:cNvCxnSpPr>
            <a:cxnSpLocks/>
            <a:stCxn id="42" idx="3"/>
            <a:endCxn id="4" idx="3"/>
          </p:cNvCxnSpPr>
          <p:nvPr/>
        </p:nvCxnSpPr>
        <p:spPr>
          <a:xfrm flipH="1">
            <a:off x="4838220" y="1904963"/>
            <a:ext cx="658448" cy="1255792"/>
          </a:xfrm>
          <a:prstGeom prst="bentConnector3">
            <a:avLst>
              <a:gd name="adj1" fmla="val -34718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C25411BD-BA95-2848-B19B-9DA72EE4F30B}"/>
              </a:ext>
            </a:extLst>
          </p:cNvPr>
          <p:cNvCxnSpPr>
            <a:cxnSpLocks/>
            <a:stCxn id="4" idx="1"/>
            <a:endCxn id="54" idx="1"/>
          </p:cNvCxnSpPr>
          <p:nvPr/>
        </p:nvCxnSpPr>
        <p:spPr>
          <a:xfrm rot="10800000" flipV="1">
            <a:off x="681866" y="3160754"/>
            <a:ext cx="1216381" cy="1939707"/>
          </a:xfrm>
          <a:prstGeom prst="bentConnector3">
            <a:avLst>
              <a:gd name="adj1" fmla="val 130212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162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1210CD-8826-1E4D-995A-4B4D9F767E96}"/>
              </a:ext>
            </a:extLst>
          </p:cNvPr>
          <p:cNvGrpSpPr/>
          <p:nvPr/>
        </p:nvGrpSpPr>
        <p:grpSpPr>
          <a:xfrm>
            <a:off x="249366" y="1142341"/>
            <a:ext cx="4220308" cy="3118341"/>
            <a:chOff x="398585" y="2039815"/>
            <a:chExt cx="4079630" cy="31535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D26389-9A2A-8346-A23C-F8BF2B5AA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708" y="2180490"/>
              <a:ext cx="3869907" cy="2843335"/>
            </a:xfrm>
            <a:prstGeom prst="rect">
              <a:avLst/>
            </a:pr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1596C52-AC95-5A41-8922-F98B456ABFE0}"/>
                </a:ext>
              </a:extLst>
            </p:cNvPr>
            <p:cNvSpPr/>
            <p:nvPr/>
          </p:nvSpPr>
          <p:spPr>
            <a:xfrm>
              <a:off x="398585" y="2098431"/>
              <a:ext cx="609600" cy="3059723"/>
            </a:xfrm>
            <a:custGeom>
              <a:avLst/>
              <a:gdLst>
                <a:gd name="connsiteX0" fmla="*/ 527538 w 609600"/>
                <a:gd name="connsiteY0" fmla="*/ 0 h 3059723"/>
                <a:gd name="connsiteX1" fmla="*/ 339969 w 609600"/>
                <a:gd name="connsiteY1" fmla="*/ 1207477 h 3059723"/>
                <a:gd name="connsiteX2" fmla="*/ 304800 w 609600"/>
                <a:gd name="connsiteY2" fmla="*/ 2602523 h 3059723"/>
                <a:gd name="connsiteX3" fmla="*/ 609600 w 609600"/>
                <a:gd name="connsiteY3" fmla="*/ 3059723 h 3059723"/>
                <a:gd name="connsiteX4" fmla="*/ 11723 w 609600"/>
                <a:gd name="connsiteY4" fmla="*/ 3059723 h 3059723"/>
                <a:gd name="connsiteX5" fmla="*/ 0 w 609600"/>
                <a:gd name="connsiteY5" fmla="*/ 0 h 3059723"/>
                <a:gd name="connsiteX6" fmla="*/ 527538 w 609600"/>
                <a:gd name="connsiteY6" fmla="*/ 0 h 305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0" h="3059723">
                  <a:moveTo>
                    <a:pt x="527538" y="0"/>
                  </a:moveTo>
                  <a:lnTo>
                    <a:pt x="339969" y="1207477"/>
                  </a:lnTo>
                  <a:lnTo>
                    <a:pt x="304800" y="2602523"/>
                  </a:lnTo>
                  <a:lnTo>
                    <a:pt x="609600" y="3059723"/>
                  </a:lnTo>
                  <a:lnTo>
                    <a:pt x="11723" y="3059723"/>
                  </a:lnTo>
                  <a:cubicBezTo>
                    <a:pt x="7815" y="2039815"/>
                    <a:pt x="3908" y="1019908"/>
                    <a:pt x="0" y="0"/>
                  </a:cubicBezTo>
                  <a:lnTo>
                    <a:pt x="527538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1DA5D2B-0B27-EE48-9D0A-05182C7DFA51}"/>
                </a:ext>
              </a:extLst>
            </p:cNvPr>
            <p:cNvSpPr/>
            <p:nvPr/>
          </p:nvSpPr>
          <p:spPr>
            <a:xfrm>
              <a:off x="3575538" y="2039815"/>
              <a:ext cx="902677" cy="3153508"/>
            </a:xfrm>
            <a:custGeom>
              <a:avLst/>
              <a:gdLst>
                <a:gd name="connsiteX0" fmla="*/ 293077 w 902677"/>
                <a:gd name="connsiteY0" fmla="*/ 0 h 3153508"/>
                <a:gd name="connsiteX1" fmla="*/ 0 w 902677"/>
                <a:gd name="connsiteY1" fmla="*/ 11723 h 3153508"/>
                <a:gd name="connsiteX2" fmla="*/ 246185 w 902677"/>
                <a:gd name="connsiteY2" fmla="*/ 586154 h 3153508"/>
                <a:gd name="connsiteX3" fmla="*/ 246185 w 902677"/>
                <a:gd name="connsiteY3" fmla="*/ 2543908 h 3153508"/>
                <a:gd name="connsiteX4" fmla="*/ 35170 w 902677"/>
                <a:gd name="connsiteY4" fmla="*/ 3153508 h 3153508"/>
                <a:gd name="connsiteX5" fmla="*/ 609600 w 902677"/>
                <a:gd name="connsiteY5" fmla="*/ 3094893 h 3153508"/>
                <a:gd name="connsiteX6" fmla="*/ 574431 w 902677"/>
                <a:gd name="connsiteY6" fmla="*/ 703385 h 3153508"/>
                <a:gd name="connsiteX7" fmla="*/ 902677 w 902677"/>
                <a:gd name="connsiteY7" fmla="*/ 398585 h 3153508"/>
                <a:gd name="connsiteX8" fmla="*/ 902677 w 902677"/>
                <a:gd name="connsiteY8" fmla="*/ 46893 h 3153508"/>
                <a:gd name="connsiteX9" fmla="*/ 293077 w 902677"/>
                <a:gd name="connsiteY9" fmla="*/ 0 h 315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2677" h="3153508">
                  <a:moveTo>
                    <a:pt x="293077" y="0"/>
                  </a:moveTo>
                  <a:lnTo>
                    <a:pt x="0" y="11723"/>
                  </a:lnTo>
                  <a:lnTo>
                    <a:pt x="246185" y="586154"/>
                  </a:lnTo>
                  <a:lnTo>
                    <a:pt x="246185" y="2543908"/>
                  </a:lnTo>
                  <a:lnTo>
                    <a:pt x="35170" y="3153508"/>
                  </a:lnTo>
                  <a:lnTo>
                    <a:pt x="609600" y="3094893"/>
                  </a:lnTo>
                  <a:lnTo>
                    <a:pt x="574431" y="703385"/>
                  </a:lnTo>
                  <a:lnTo>
                    <a:pt x="902677" y="398585"/>
                  </a:lnTo>
                  <a:lnTo>
                    <a:pt x="902677" y="46893"/>
                  </a:lnTo>
                  <a:lnTo>
                    <a:pt x="293077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0AC8123-10C5-D34B-BB90-58397EEC63F1}"/>
              </a:ext>
            </a:extLst>
          </p:cNvPr>
          <p:cNvSpPr/>
          <p:nvPr/>
        </p:nvSpPr>
        <p:spPr>
          <a:xfrm>
            <a:off x="460504" y="4013624"/>
            <a:ext cx="2699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charge transfer</a:t>
            </a:r>
            <a:endParaRPr lang="en-US" dirty="0"/>
          </a:p>
        </p:txBody>
      </p:sp>
      <p:sp>
        <p:nvSpPr>
          <p:cNvPr id="18" name="Circular Arrow 17">
            <a:extLst>
              <a:ext uri="{FF2B5EF4-FFF2-40B4-BE49-F238E27FC236}">
                <a16:creationId xmlns:a16="http://schemas.microsoft.com/office/drawing/2014/main" id="{CAD91642-DF5B-5041-92BF-79BDD9BE7450}"/>
              </a:ext>
            </a:extLst>
          </p:cNvPr>
          <p:cNvSpPr/>
          <p:nvPr/>
        </p:nvSpPr>
        <p:spPr>
          <a:xfrm rot="237236">
            <a:off x="1588267" y="2358979"/>
            <a:ext cx="1144706" cy="1175722"/>
          </a:xfrm>
          <a:prstGeom prst="circularArrow">
            <a:avLst>
              <a:gd name="adj1" fmla="val 9741"/>
              <a:gd name="adj2" fmla="val 1386080"/>
              <a:gd name="adj3" fmla="val 17758237"/>
              <a:gd name="adj4" fmla="val 10800000"/>
              <a:gd name="adj5" fmla="val 1475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99F0F1-14DE-3448-B36D-BDCD55D71645}"/>
              </a:ext>
            </a:extLst>
          </p:cNvPr>
          <p:cNvSpPr/>
          <p:nvPr/>
        </p:nvSpPr>
        <p:spPr>
          <a:xfrm>
            <a:off x="4300995" y="5882556"/>
            <a:ext cx="32269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double excitations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187DF3-88FA-C14B-8412-83CF25717FD7}"/>
              </a:ext>
            </a:extLst>
          </p:cNvPr>
          <p:cNvGrpSpPr/>
          <p:nvPr/>
        </p:nvGrpSpPr>
        <p:grpSpPr>
          <a:xfrm>
            <a:off x="5504906" y="1285819"/>
            <a:ext cx="2794000" cy="2962767"/>
            <a:chOff x="5504906" y="1285819"/>
            <a:chExt cx="2794000" cy="296276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A3AEB1-110E-CF45-A431-53D438BFD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4906" y="1543486"/>
              <a:ext cx="2794000" cy="270510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CF8680A-51B9-4147-952F-9A8A92F94D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0821" y="2230360"/>
              <a:ext cx="192024" cy="192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Lightning Bolt 22">
              <a:extLst>
                <a:ext uri="{FF2B5EF4-FFF2-40B4-BE49-F238E27FC236}">
                  <a16:creationId xmlns:a16="http://schemas.microsoft.com/office/drawing/2014/main" id="{19586D2A-B369-6F4D-92FE-BDBEC9C614B9}"/>
                </a:ext>
              </a:extLst>
            </p:cNvPr>
            <p:cNvSpPr/>
            <p:nvPr/>
          </p:nvSpPr>
          <p:spPr>
            <a:xfrm rot="12817011" flipV="1">
              <a:off x="7192059" y="1285819"/>
              <a:ext cx="641114" cy="1332412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8073AB0-8024-984B-9A7B-70C27077DD45}"/>
                </a:ext>
              </a:extLst>
            </p:cNvPr>
            <p:cNvGrpSpPr/>
            <p:nvPr/>
          </p:nvGrpSpPr>
          <p:grpSpPr>
            <a:xfrm>
              <a:off x="5638197" y="1316999"/>
              <a:ext cx="1238636" cy="859456"/>
              <a:chOff x="5664454" y="4435707"/>
              <a:chExt cx="1238636" cy="859456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A51E037-038F-B842-AE10-F351B1781F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123939">
                <a:off x="5664454" y="4435707"/>
                <a:ext cx="192024" cy="192024"/>
              </a:xfrm>
              <a:prstGeom prst="ellipse">
                <a:avLst/>
              </a:prstGeom>
              <a:solidFill>
                <a:srgbClr val="1460E5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FDBF433-E6DF-E84B-BD2F-4C6D32CDF8C3}"/>
                  </a:ext>
                </a:extLst>
              </p:cNvPr>
              <p:cNvGrpSpPr/>
              <p:nvPr/>
            </p:nvGrpSpPr>
            <p:grpSpPr>
              <a:xfrm>
                <a:off x="5820665" y="4534502"/>
                <a:ext cx="1082425" cy="760661"/>
                <a:chOff x="5820665" y="4534502"/>
                <a:chExt cx="1082425" cy="760661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16A8729-8AD3-F547-85F8-CA3BC62628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87542" y="4534502"/>
                  <a:ext cx="1015548" cy="76066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9AF6D77-3384-DD47-84D4-01E59C8ED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84596" y="4618628"/>
                  <a:ext cx="686569" cy="5142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46A985A-3278-084F-856C-08B56D17E4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20665" y="4654255"/>
                  <a:ext cx="853426" cy="63922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8E4B4FA-BA64-A144-9EFE-BE36B815A6E4}"/>
              </a:ext>
            </a:extLst>
          </p:cNvPr>
          <p:cNvSpPr/>
          <p:nvPr/>
        </p:nvSpPr>
        <p:spPr>
          <a:xfrm>
            <a:off x="5339830" y="4223531"/>
            <a:ext cx="3195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core spectroscopy</a:t>
            </a:r>
            <a:endParaRPr lang="en-US" dirty="0"/>
          </a:p>
        </p:txBody>
      </p:sp>
      <p:pic>
        <p:nvPicPr>
          <p:cNvPr id="31" name="Picture 2" descr="http://upload.wikimedia.org/wikipedia/commons/4/47/Beta-Carotene-3D-balls.png">
            <a:extLst>
              <a:ext uri="{FF2B5EF4-FFF2-40B4-BE49-F238E27FC236}">
                <a16:creationId xmlns:a16="http://schemas.microsoft.com/office/drawing/2014/main" id="{754B8B47-F69A-2D49-BA76-6F7406149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122">
            <a:off x="340713" y="5059444"/>
            <a:ext cx="4929512" cy="130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62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9995F32-8615-6D4E-AEFA-51D668C8CD8D}"/>
              </a:ext>
            </a:extLst>
          </p:cNvPr>
          <p:cNvSpPr/>
          <p:nvPr/>
        </p:nvSpPr>
        <p:spPr>
          <a:xfrm>
            <a:off x="480349" y="5640877"/>
            <a:ext cx="8113073" cy="6718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pie in the sky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8E3EE0-F2E5-9944-B06D-98A1819327D9}"/>
              </a:ext>
            </a:extLst>
          </p:cNvPr>
          <p:cNvSpPr/>
          <p:nvPr/>
        </p:nvSpPr>
        <p:spPr>
          <a:xfrm>
            <a:off x="573725" y="5675602"/>
            <a:ext cx="7996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a mean field platform for </a:t>
            </a:r>
            <a:r>
              <a:rPr lang="en-US" sz="3200" strike="sngStrike" dirty="0"/>
              <a:t>ground</a:t>
            </a:r>
            <a:r>
              <a:rPr lang="en-US" sz="3200" dirty="0"/>
              <a:t> excited states</a:t>
            </a:r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3A0877C-0F40-954D-AA2E-196F5CAD1A1F}"/>
              </a:ext>
            </a:extLst>
          </p:cNvPr>
          <p:cNvSpPr/>
          <p:nvPr/>
        </p:nvSpPr>
        <p:spPr>
          <a:xfrm>
            <a:off x="3002452" y="3973251"/>
            <a:ext cx="2939974" cy="6718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413DB8E-F88C-944A-BE52-739713BE018D}"/>
              </a:ext>
            </a:extLst>
          </p:cNvPr>
          <p:cNvSpPr/>
          <p:nvPr/>
        </p:nvSpPr>
        <p:spPr>
          <a:xfrm>
            <a:off x="3480634" y="4025126"/>
            <a:ext cx="1998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Lagrangian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A025BB-9DEC-5042-BFEB-0F97E13109B7}"/>
              </a:ext>
            </a:extLst>
          </p:cNvPr>
          <p:cNvGrpSpPr/>
          <p:nvPr/>
        </p:nvGrpSpPr>
        <p:grpSpPr>
          <a:xfrm>
            <a:off x="5014255" y="1409869"/>
            <a:ext cx="3444569" cy="1510019"/>
            <a:chOff x="5014255" y="2170780"/>
            <a:chExt cx="3444569" cy="151001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90902F2-9615-074D-8137-43FA11EA3222}"/>
                </a:ext>
              </a:extLst>
            </p:cNvPr>
            <p:cNvSpPr/>
            <p:nvPr/>
          </p:nvSpPr>
          <p:spPr>
            <a:xfrm>
              <a:off x="5014255" y="2170780"/>
              <a:ext cx="3444569" cy="151001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1D033FB-D916-0145-A554-AA950F05B00A}"/>
                </a:ext>
              </a:extLst>
            </p:cNvPr>
            <p:cNvSpPr/>
            <p:nvPr/>
          </p:nvSpPr>
          <p:spPr>
            <a:xfrm>
              <a:off x="5208687" y="2791980"/>
              <a:ext cx="30557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/>
                <a:t>correlated ansatz</a:t>
              </a:r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7AFEC7E-6271-DD4E-9E1B-81578E8D4668}"/>
                </a:ext>
              </a:extLst>
            </p:cNvPr>
            <p:cNvSpPr/>
            <p:nvPr/>
          </p:nvSpPr>
          <p:spPr>
            <a:xfrm>
              <a:off x="5826676" y="2326977"/>
              <a:ext cx="181972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/>
                <a:t>minimally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C1AB36-EEFD-274D-B623-05FD5C3EE7B9}"/>
              </a:ext>
            </a:extLst>
          </p:cNvPr>
          <p:cNvGrpSpPr/>
          <p:nvPr/>
        </p:nvGrpSpPr>
        <p:grpSpPr>
          <a:xfrm>
            <a:off x="457200" y="1409869"/>
            <a:ext cx="3444569" cy="1510019"/>
            <a:chOff x="457200" y="2269428"/>
            <a:chExt cx="3444569" cy="151001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851A104-605E-AE4E-9E5F-9E36D9337389}"/>
                </a:ext>
              </a:extLst>
            </p:cNvPr>
            <p:cNvSpPr/>
            <p:nvPr/>
          </p:nvSpPr>
          <p:spPr>
            <a:xfrm>
              <a:off x="457200" y="2269428"/>
              <a:ext cx="3444569" cy="15100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1899780-2E22-724A-BD58-EED9E7E4136F}"/>
                </a:ext>
              </a:extLst>
            </p:cNvPr>
            <p:cNvSpPr/>
            <p:nvPr/>
          </p:nvSpPr>
          <p:spPr>
            <a:xfrm>
              <a:off x="1408421" y="2941553"/>
              <a:ext cx="16369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/>
                <a:t>principle</a:t>
              </a:r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920DEC-6894-8E4F-BF2C-21C14981E682}"/>
                </a:ext>
              </a:extLst>
            </p:cNvPr>
            <p:cNvSpPr/>
            <p:nvPr/>
          </p:nvSpPr>
          <p:spPr>
            <a:xfrm>
              <a:off x="1256282" y="2483529"/>
              <a:ext cx="1846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 err="1"/>
                <a:t>varational</a:t>
              </a:r>
              <a:endParaRPr lang="en-US" dirty="0"/>
            </a:p>
          </p:txBody>
        </p:sp>
      </p:grpSp>
      <p:sp>
        <p:nvSpPr>
          <p:cNvPr id="41" name="Down Arrow 40">
            <a:extLst>
              <a:ext uri="{FF2B5EF4-FFF2-40B4-BE49-F238E27FC236}">
                <a16:creationId xmlns:a16="http://schemas.microsoft.com/office/drawing/2014/main" id="{F6795AE2-1548-0D41-B68C-C38F5CA1B1E3}"/>
              </a:ext>
            </a:extLst>
          </p:cNvPr>
          <p:cNvSpPr/>
          <p:nvPr/>
        </p:nvSpPr>
        <p:spPr>
          <a:xfrm rot="19635865">
            <a:off x="3335179" y="2858314"/>
            <a:ext cx="700029" cy="10024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17D58519-4830-774F-9A13-9943599C6161}"/>
              </a:ext>
            </a:extLst>
          </p:cNvPr>
          <p:cNvSpPr/>
          <p:nvPr/>
        </p:nvSpPr>
        <p:spPr>
          <a:xfrm rot="1964135" flipH="1">
            <a:off x="4880817" y="2857472"/>
            <a:ext cx="700029" cy="100248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>
            <a:extLst>
              <a:ext uri="{FF2B5EF4-FFF2-40B4-BE49-F238E27FC236}">
                <a16:creationId xmlns:a16="http://schemas.microsoft.com/office/drawing/2014/main" id="{B2C9A079-74E3-E448-9873-0C8A13FAB6AD}"/>
              </a:ext>
            </a:extLst>
          </p:cNvPr>
          <p:cNvSpPr/>
          <p:nvPr/>
        </p:nvSpPr>
        <p:spPr>
          <a:xfrm>
            <a:off x="4164110" y="4830720"/>
            <a:ext cx="700029" cy="678821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3117565-FFEE-7542-8038-C3FB30872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13" y="3518140"/>
            <a:ext cx="1168734" cy="106020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5603D50-D28E-304D-9539-9317AA962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889" y="3603754"/>
            <a:ext cx="1618431" cy="1284469"/>
          </a:xfrm>
          <a:prstGeom prst="rect">
            <a:avLst/>
          </a:prstGeom>
        </p:spPr>
      </p:pic>
      <p:sp>
        <p:nvSpPr>
          <p:cNvPr id="50" name="Down Arrow 49">
            <a:extLst>
              <a:ext uri="{FF2B5EF4-FFF2-40B4-BE49-F238E27FC236}">
                <a16:creationId xmlns:a16="http://schemas.microsoft.com/office/drawing/2014/main" id="{3D84AAA9-4C2C-9B47-87D6-8B09E135E45B}"/>
              </a:ext>
            </a:extLst>
          </p:cNvPr>
          <p:cNvSpPr/>
          <p:nvPr/>
        </p:nvSpPr>
        <p:spPr>
          <a:xfrm rot="19635865">
            <a:off x="1808656" y="4522943"/>
            <a:ext cx="700029" cy="105329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BD15DB89-AAE4-4E41-9406-6ED1C46A7D59}"/>
              </a:ext>
            </a:extLst>
          </p:cNvPr>
          <p:cNvSpPr/>
          <p:nvPr/>
        </p:nvSpPr>
        <p:spPr>
          <a:xfrm rot="2427171">
            <a:off x="6397918" y="4555451"/>
            <a:ext cx="700029" cy="105329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58F72A3-6C6C-3443-9D57-B59B94FE57C8}"/>
              </a:ext>
            </a:extLst>
          </p:cNvPr>
          <p:cNvSpPr/>
          <p:nvPr/>
        </p:nvSpPr>
        <p:spPr>
          <a:xfrm>
            <a:off x="1625341" y="3397641"/>
            <a:ext cx="9557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/>
              <a:t>MP2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5116950-6BDA-6545-BC35-098851171D46}"/>
              </a:ext>
            </a:extLst>
          </p:cNvPr>
          <p:cNvSpPr/>
          <p:nvPr/>
        </p:nvSpPr>
        <p:spPr>
          <a:xfrm>
            <a:off x="6565816" y="3653743"/>
            <a:ext cx="1066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/>
              <a:t>CCSD</a:t>
            </a:r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3BFCC45-0FDA-F445-8CAB-4F0DAEB51DB7}"/>
              </a:ext>
            </a:extLst>
          </p:cNvPr>
          <p:cNvSpPr/>
          <p:nvPr/>
        </p:nvSpPr>
        <p:spPr>
          <a:xfrm>
            <a:off x="5937813" y="3379808"/>
            <a:ext cx="2882096" cy="2176040"/>
          </a:xfrm>
          <a:custGeom>
            <a:avLst/>
            <a:gdLst>
              <a:gd name="connsiteX0" fmla="*/ 2488557 w 2882096"/>
              <a:gd name="connsiteY0" fmla="*/ 0 h 2176040"/>
              <a:gd name="connsiteX1" fmla="*/ 659757 w 2882096"/>
              <a:gd name="connsiteY1" fmla="*/ 0 h 2176040"/>
              <a:gd name="connsiteX2" fmla="*/ 0 w 2882096"/>
              <a:gd name="connsiteY2" fmla="*/ 1817225 h 2176040"/>
              <a:gd name="connsiteX3" fmla="*/ 173620 w 2882096"/>
              <a:gd name="connsiteY3" fmla="*/ 2176040 h 2176040"/>
              <a:gd name="connsiteX4" fmla="*/ 1585731 w 2882096"/>
              <a:gd name="connsiteY4" fmla="*/ 2176040 h 2176040"/>
              <a:gd name="connsiteX5" fmla="*/ 2882096 w 2882096"/>
              <a:gd name="connsiteY5" fmla="*/ 1817225 h 2176040"/>
              <a:gd name="connsiteX6" fmla="*/ 2488557 w 2882096"/>
              <a:gd name="connsiteY6" fmla="*/ 0 h 217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2096" h="2176040">
                <a:moveTo>
                  <a:pt x="2488557" y="0"/>
                </a:moveTo>
                <a:lnTo>
                  <a:pt x="659757" y="0"/>
                </a:lnTo>
                <a:lnTo>
                  <a:pt x="0" y="1817225"/>
                </a:lnTo>
                <a:lnTo>
                  <a:pt x="173620" y="2176040"/>
                </a:lnTo>
                <a:lnTo>
                  <a:pt x="1585731" y="2176040"/>
                </a:lnTo>
                <a:lnTo>
                  <a:pt x="2882096" y="1817225"/>
                </a:lnTo>
                <a:lnTo>
                  <a:pt x="2488557" y="0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5EAD40-6DCF-9E43-9896-FF1BAFD558C0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962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23" grpId="0"/>
      <p:bldP spid="24" grpId="0" animBg="1"/>
      <p:bldP spid="25" grpId="0"/>
      <p:bldP spid="41" grpId="0" animBg="1"/>
      <p:bldP spid="44" grpId="0" animBg="1"/>
      <p:bldP spid="45" grpId="0" animBg="1"/>
      <p:bldP spid="50" grpId="0" animBg="1"/>
      <p:bldP spid="51" grpId="0" animBg="1"/>
      <p:bldP spid="53" grpId="0"/>
      <p:bldP spid="55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ansatz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772596-416D-2646-8E6A-C6C9A9E24FB1}"/>
              </a:ext>
            </a:extLst>
          </p:cNvPr>
          <p:cNvGrpSpPr/>
          <p:nvPr/>
        </p:nvGrpSpPr>
        <p:grpSpPr>
          <a:xfrm>
            <a:off x="2506966" y="3810242"/>
            <a:ext cx="5677516" cy="1401666"/>
            <a:chOff x="2113925" y="2580564"/>
            <a:chExt cx="5677516" cy="14016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749DEB1E-A250-B145-802F-B1DB39040BB4}"/>
                    </a:ext>
                  </a:extLst>
                </p:cNvPr>
                <p:cNvSpPr/>
                <p:nvPr/>
              </p:nvSpPr>
              <p:spPr>
                <a:xfrm>
                  <a:off x="2113925" y="2580564"/>
                  <a:ext cx="5677516" cy="1401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b="0" i="0" dirty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acc>
                              <m:accPr>
                                <m:chr m:val="̂"/>
                                <m:ctrlP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sup>
                        </m:sSup>
                        <m:d>
                          <m:dPr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  <m:t>𝑖𝑎</m:t>
                                    </m:r>
                                  </m:sub>
                                </m:sSub>
                                <m:r>
                                  <a:rPr lang="en-US" sz="3200" i="1" dirty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</m:d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749DEB1E-A250-B145-802F-B1DB39040B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3925" y="2580564"/>
                  <a:ext cx="5677516" cy="1401666"/>
                </a:xfrm>
                <a:prstGeom prst="rect">
                  <a:avLst/>
                </a:prstGeom>
                <a:blipFill>
                  <a:blip r:embed="rId2"/>
                  <a:stretch>
                    <a:fillRect l="-223" t="-114414" r="-1339" b="-1702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83C7F962-9E95-9640-94E7-DE2EB67B2BAF}"/>
                    </a:ext>
                  </a:extLst>
                </p:cNvPr>
                <p:cNvSpPr/>
                <p:nvPr/>
              </p:nvSpPr>
              <p:spPr>
                <a:xfrm>
                  <a:off x="6786441" y="3175843"/>
                  <a:ext cx="3611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83C7F962-9E95-9640-94E7-DE2EB67B2B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6441" y="3175843"/>
                  <a:ext cx="361125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AA42D17C-1281-4A42-B904-52B49815F31E}"/>
                    </a:ext>
                  </a:extLst>
                </p:cNvPr>
                <p:cNvSpPr/>
                <p:nvPr/>
              </p:nvSpPr>
              <p:spPr>
                <a:xfrm>
                  <a:off x="6762125" y="2876869"/>
                  <a:ext cx="43261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AA42D17C-1281-4A42-B904-52B49815F3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2125" y="2876869"/>
                  <a:ext cx="432619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93DD3B6-08F9-3446-8604-19E3356459D8}"/>
              </a:ext>
            </a:extLst>
          </p:cNvPr>
          <p:cNvSpPr/>
          <p:nvPr/>
        </p:nvSpPr>
        <p:spPr>
          <a:xfrm>
            <a:off x="415801" y="1368967"/>
            <a:ext cx="83124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mean-field: minimal correlation, relaxed orbitals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7CC914A-25DA-1A40-BAFC-C2E0399214C3}"/>
                  </a:ext>
                </a:extLst>
              </p:cNvPr>
              <p:cNvSpPr/>
              <p:nvPr/>
            </p:nvSpPr>
            <p:spPr>
              <a:xfrm>
                <a:off x="3388649" y="2202371"/>
                <a:ext cx="33516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Pauli correlation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7CC914A-25DA-1A40-BAFC-C2E0399214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649" y="2202371"/>
                <a:ext cx="3351623" cy="584775"/>
              </a:xfrm>
              <a:prstGeom prst="rect">
                <a:avLst/>
              </a:prstGeom>
              <a:blipFill>
                <a:blip r:embed="rId5"/>
                <a:stretch>
                  <a:fillRect l="-377" t="-10638" r="-339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8DBEC0-0929-244B-A18E-3BB1C20E728A}"/>
                  </a:ext>
                </a:extLst>
              </p:cNvPr>
              <p:cNvSpPr/>
              <p:nvPr/>
            </p:nvSpPr>
            <p:spPr>
              <a:xfrm>
                <a:off x="3388649" y="2889764"/>
                <a:ext cx="426135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/>
                  <a:t>open shell correlation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8DBEC0-0929-244B-A18E-3BB1C20E72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649" y="2889764"/>
                <a:ext cx="4261359" cy="584775"/>
              </a:xfrm>
              <a:prstGeom prst="rect">
                <a:avLst/>
              </a:prstGeom>
              <a:blipFill>
                <a:blip r:embed="rId6"/>
                <a:stretch>
                  <a:fillRect l="-298" t="-15217" r="-2679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51344BC-8C55-694E-8883-BED78C972EA5}"/>
                  </a:ext>
                </a:extLst>
              </p:cNvPr>
              <p:cNvSpPr/>
              <p:nvPr/>
            </p:nvSpPr>
            <p:spPr>
              <a:xfrm>
                <a:off x="3025232" y="5542961"/>
                <a:ext cx="49298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strong correlation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 CASSCF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51344BC-8C55-694E-8883-BED78C972E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232" y="5542961"/>
                <a:ext cx="4929811" cy="584775"/>
              </a:xfrm>
              <a:prstGeom prst="rect">
                <a:avLst/>
              </a:prstGeom>
              <a:blipFill>
                <a:blip r:embed="rId7"/>
                <a:stretch>
                  <a:fillRect l="-2828" t="-10638" r="-2057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FD2F6CA3-980C-8F43-A082-78BDEF2D9CE1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20D354-45DC-3B44-97A7-0863571F7693}"/>
              </a:ext>
            </a:extLst>
          </p:cNvPr>
          <p:cNvGrpSpPr/>
          <p:nvPr/>
        </p:nvGrpSpPr>
        <p:grpSpPr>
          <a:xfrm>
            <a:off x="1116582" y="2580154"/>
            <a:ext cx="609600" cy="3561342"/>
            <a:chOff x="1948803" y="1454836"/>
            <a:chExt cx="609600" cy="356134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446D58C-3709-1840-89F9-2954DC97828A}"/>
                </a:ext>
              </a:extLst>
            </p:cNvPr>
            <p:cNvCxnSpPr/>
            <p:nvPr/>
          </p:nvCxnSpPr>
          <p:spPr>
            <a:xfrm>
              <a:off x="1948803" y="1454836"/>
              <a:ext cx="609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65E758-EB54-004A-A116-B82657864AE0}"/>
                </a:ext>
              </a:extLst>
            </p:cNvPr>
            <p:cNvCxnSpPr/>
            <p:nvPr/>
          </p:nvCxnSpPr>
          <p:spPr>
            <a:xfrm>
              <a:off x="1948803" y="1727552"/>
              <a:ext cx="609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3D9E0B0-0C3B-1943-94C1-D2B846C79940}"/>
                </a:ext>
              </a:extLst>
            </p:cNvPr>
            <p:cNvCxnSpPr/>
            <p:nvPr/>
          </p:nvCxnSpPr>
          <p:spPr>
            <a:xfrm>
              <a:off x="1948803" y="2024330"/>
              <a:ext cx="609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5ACB4FD-A553-534E-BBD5-5F1979CE9BAC}"/>
                </a:ext>
              </a:extLst>
            </p:cNvPr>
            <p:cNvCxnSpPr/>
            <p:nvPr/>
          </p:nvCxnSpPr>
          <p:spPr>
            <a:xfrm>
              <a:off x="1948803" y="2297042"/>
              <a:ext cx="609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66D166-BDE3-614D-BC0B-742BB962DE46}"/>
                </a:ext>
              </a:extLst>
            </p:cNvPr>
            <p:cNvCxnSpPr/>
            <p:nvPr/>
          </p:nvCxnSpPr>
          <p:spPr>
            <a:xfrm>
              <a:off x="1948803" y="2557729"/>
              <a:ext cx="609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4CF5155-F48F-5549-A6EC-6405B150610D}"/>
                </a:ext>
              </a:extLst>
            </p:cNvPr>
            <p:cNvGrpSpPr/>
            <p:nvPr/>
          </p:nvGrpSpPr>
          <p:grpSpPr>
            <a:xfrm>
              <a:off x="1948803" y="3720778"/>
              <a:ext cx="609600" cy="152400"/>
              <a:chOff x="1133203" y="4800600"/>
              <a:chExt cx="609600" cy="15240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59A3188-413D-0943-A126-E21C233A4896}"/>
                  </a:ext>
                </a:extLst>
              </p:cNvPr>
              <p:cNvCxnSpPr/>
              <p:nvPr/>
            </p:nvCxnSpPr>
            <p:spPr>
              <a:xfrm>
                <a:off x="1133203" y="4876800"/>
                <a:ext cx="609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D00241A-5404-1B47-A1FA-8BBAFDFEAE28}"/>
                  </a:ext>
                </a:extLst>
              </p:cNvPr>
              <p:cNvSpPr/>
              <p:nvPr/>
            </p:nvSpPr>
            <p:spPr>
              <a:xfrm>
                <a:off x="1247503" y="4800600"/>
                <a:ext cx="152400" cy="15240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BB4D712-DEDE-D247-B491-6786181E0775}"/>
                </a:ext>
              </a:extLst>
            </p:cNvPr>
            <p:cNvGrpSpPr/>
            <p:nvPr/>
          </p:nvGrpSpPr>
          <p:grpSpPr>
            <a:xfrm>
              <a:off x="1948803" y="4101778"/>
              <a:ext cx="609600" cy="152400"/>
              <a:chOff x="1133203" y="4800600"/>
              <a:chExt cx="609600" cy="1524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254BA13-8BE1-BF45-9FD0-D4813F6C42CE}"/>
                  </a:ext>
                </a:extLst>
              </p:cNvPr>
              <p:cNvCxnSpPr/>
              <p:nvPr/>
            </p:nvCxnSpPr>
            <p:spPr>
              <a:xfrm>
                <a:off x="1133203" y="4876800"/>
                <a:ext cx="609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7126F0B-B5B7-174A-BB09-0998C9E8F390}"/>
                  </a:ext>
                </a:extLst>
              </p:cNvPr>
              <p:cNvGrpSpPr/>
              <p:nvPr/>
            </p:nvGrpSpPr>
            <p:grpSpPr>
              <a:xfrm>
                <a:off x="1247503" y="4800600"/>
                <a:ext cx="381000" cy="152400"/>
                <a:chOff x="1219200" y="4800600"/>
                <a:chExt cx="381000" cy="152400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9E183409-63D7-E14C-AAF2-77975FB68823}"/>
                    </a:ext>
                  </a:extLst>
                </p:cNvPr>
                <p:cNvSpPr/>
                <p:nvPr/>
              </p:nvSpPr>
              <p:spPr>
                <a:xfrm>
                  <a:off x="1219200" y="4800600"/>
                  <a:ext cx="152400" cy="152400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D7645DF0-F277-C04A-8061-3D4A8D13E84F}"/>
                    </a:ext>
                  </a:extLst>
                </p:cNvPr>
                <p:cNvSpPr/>
                <p:nvPr/>
              </p:nvSpPr>
              <p:spPr>
                <a:xfrm>
                  <a:off x="1447800" y="4800600"/>
                  <a:ext cx="152400" cy="152400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4755C65-7413-BA45-B674-068498F3EFB1}"/>
                </a:ext>
              </a:extLst>
            </p:cNvPr>
            <p:cNvGrpSpPr/>
            <p:nvPr/>
          </p:nvGrpSpPr>
          <p:grpSpPr>
            <a:xfrm>
              <a:off x="1948803" y="4482778"/>
              <a:ext cx="609600" cy="152400"/>
              <a:chOff x="1133203" y="4800600"/>
              <a:chExt cx="609600" cy="15240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F2C3ABE-7DDD-1846-8409-3E1E6AFB7E64}"/>
                  </a:ext>
                </a:extLst>
              </p:cNvPr>
              <p:cNvCxnSpPr/>
              <p:nvPr/>
            </p:nvCxnSpPr>
            <p:spPr>
              <a:xfrm>
                <a:off x="1133203" y="4876800"/>
                <a:ext cx="609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E6C3B2D-A21E-EA4E-88AB-D078ED0E5EF7}"/>
                  </a:ext>
                </a:extLst>
              </p:cNvPr>
              <p:cNvGrpSpPr/>
              <p:nvPr/>
            </p:nvGrpSpPr>
            <p:grpSpPr>
              <a:xfrm>
                <a:off x="1247503" y="4800600"/>
                <a:ext cx="381000" cy="152400"/>
                <a:chOff x="1219200" y="4800600"/>
                <a:chExt cx="381000" cy="15240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7C597659-E30B-0140-B5CD-B1502FA830EF}"/>
                    </a:ext>
                  </a:extLst>
                </p:cNvPr>
                <p:cNvSpPr/>
                <p:nvPr/>
              </p:nvSpPr>
              <p:spPr>
                <a:xfrm>
                  <a:off x="1219200" y="4800600"/>
                  <a:ext cx="152400" cy="152400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A6E4EA8-009F-3344-AF01-3869C5387112}"/>
                    </a:ext>
                  </a:extLst>
                </p:cNvPr>
                <p:cNvSpPr/>
                <p:nvPr/>
              </p:nvSpPr>
              <p:spPr>
                <a:xfrm>
                  <a:off x="1447800" y="4800600"/>
                  <a:ext cx="152400" cy="152400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B1844DB-A5D3-794C-8194-0DF996B5147C}"/>
                </a:ext>
              </a:extLst>
            </p:cNvPr>
            <p:cNvGrpSpPr/>
            <p:nvPr/>
          </p:nvGrpSpPr>
          <p:grpSpPr>
            <a:xfrm>
              <a:off x="1948803" y="4863778"/>
              <a:ext cx="609600" cy="152400"/>
              <a:chOff x="1133203" y="4800600"/>
              <a:chExt cx="609600" cy="1524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C5B653D-0E3D-A848-8666-C740DF9CA200}"/>
                  </a:ext>
                </a:extLst>
              </p:cNvPr>
              <p:cNvCxnSpPr/>
              <p:nvPr/>
            </p:nvCxnSpPr>
            <p:spPr>
              <a:xfrm>
                <a:off x="1133203" y="4876800"/>
                <a:ext cx="609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0627C1-763D-9A42-8060-D20EE86889D8}"/>
                  </a:ext>
                </a:extLst>
              </p:cNvPr>
              <p:cNvGrpSpPr/>
              <p:nvPr/>
            </p:nvGrpSpPr>
            <p:grpSpPr>
              <a:xfrm>
                <a:off x="1247503" y="4800600"/>
                <a:ext cx="381000" cy="152400"/>
                <a:chOff x="1219200" y="4800600"/>
                <a:chExt cx="381000" cy="152400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BCDDFD14-5691-254C-BCD0-6BF49974DB02}"/>
                    </a:ext>
                  </a:extLst>
                </p:cNvPr>
                <p:cNvSpPr/>
                <p:nvPr/>
              </p:nvSpPr>
              <p:spPr>
                <a:xfrm>
                  <a:off x="1219200" y="4800600"/>
                  <a:ext cx="152400" cy="152400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B89F67EC-9F51-544A-A159-7B0FA1513E92}"/>
                    </a:ext>
                  </a:extLst>
                </p:cNvPr>
                <p:cNvSpPr/>
                <p:nvPr/>
              </p:nvSpPr>
              <p:spPr>
                <a:xfrm>
                  <a:off x="1447800" y="4800600"/>
                  <a:ext cx="152400" cy="152400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7066D85-CA1D-2A43-815F-B4199B7509EA}"/>
                </a:ext>
              </a:extLst>
            </p:cNvPr>
            <p:cNvGrpSpPr/>
            <p:nvPr/>
          </p:nvGrpSpPr>
          <p:grpSpPr>
            <a:xfrm>
              <a:off x="1948803" y="2866538"/>
              <a:ext cx="609600" cy="152400"/>
              <a:chOff x="1133203" y="4800600"/>
              <a:chExt cx="609600" cy="15240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C550CA6-2F7A-2C4D-A9AD-5C6C89123704}"/>
                  </a:ext>
                </a:extLst>
              </p:cNvPr>
              <p:cNvCxnSpPr/>
              <p:nvPr/>
            </p:nvCxnSpPr>
            <p:spPr>
              <a:xfrm>
                <a:off x="1133203" y="4876800"/>
                <a:ext cx="609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7FB8654-EF3B-1E42-B26E-295628015A17}"/>
                  </a:ext>
                </a:extLst>
              </p:cNvPr>
              <p:cNvSpPr/>
              <p:nvPr/>
            </p:nvSpPr>
            <p:spPr>
              <a:xfrm>
                <a:off x="1476103" y="4800600"/>
                <a:ext cx="152400" cy="15240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1" name="Freeform 40">
            <a:extLst>
              <a:ext uri="{FF2B5EF4-FFF2-40B4-BE49-F238E27FC236}">
                <a16:creationId xmlns:a16="http://schemas.microsoft.com/office/drawing/2014/main" id="{E768A7B5-BAF4-984E-8F7F-BE570FAB3A93}"/>
              </a:ext>
            </a:extLst>
          </p:cNvPr>
          <p:cNvSpPr/>
          <p:nvPr/>
        </p:nvSpPr>
        <p:spPr>
          <a:xfrm>
            <a:off x="304800" y="1242646"/>
            <a:ext cx="8534400" cy="5216769"/>
          </a:xfrm>
          <a:custGeom>
            <a:avLst/>
            <a:gdLst>
              <a:gd name="connsiteX0" fmla="*/ 7995138 w 8534400"/>
              <a:gd name="connsiteY0" fmla="*/ 2450123 h 5216769"/>
              <a:gd name="connsiteX1" fmla="*/ 2403231 w 8534400"/>
              <a:gd name="connsiteY1" fmla="*/ 2497016 h 5216769"/>
              <a:gd name="connsiteX2" fmla="*/ 2028092 w 8534400"/>
              <a:gd name="connsiteY2" fmla="*/ 3598985 h 5216769"/>
              <a:gd name="connsiteX3" fmla="*/ 3305908 w 8534400"/>
              <a:gd name="connsiteY3" fmla="*/ 4091354 h 5216769"/>
              <a:gd name="connsiteX4" fmla="*/ 7995138 w 8534400"/>
              <a:gd name="connsiteY4" fmla="*/ 4161692 h 5216769"/>
              <a:gd name="connsiteX5" fmla="*/ 7877908 w 8534400"/>
              <a:gd name="connsiteY5" fmla="*/ 4947139 h 5216769"/>
              <a:gd name="connsiteX6" fmla="*/ 3481754 w 8534400"/>
              <a:gd name="connsiteY6" fmla="*/ 5052646 h 5216769"/>
              <a:gd name="connsiteX7" fmla="*/ 0 w 8534400"/>
              <a:gd name="connsiteY7" fmla="*/ 5216769 h 5216769"/>
              <a:gd name="connsiteX8" fmla="*/ 140677 w 8534400"/>
              <a:gd name="connsiteY8" fmla="*/ 0 h 5216769"/>
              <a:gd name="connsiteX9" fmla="*/ 8440615 w 8534400"/>
              <a:gd name="connsiteY9" fmla="*/ 70339 h 5216769"/>
              <a:gd name="connsiteX10" fmla="*/ 8534400 w 8534400"/>
              <a:gd name="connsiteY10" fmla="*/ 1453662 h 5216769"/>
              <a:gd name="connsiteX11" fmla="*/ 7995138 w 8534400"/>
              <a:gd name="connsiteY11" fmla="*/ 2450123 h 521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34400" h="5216769">
                <a:moveTo>
                  <a:pt x="7995138" y="2450123"/>
                </a:moveTo>
                <a:lnTo>
                  <a:pt x="2403231" y="2497016"/>
                </a:lnTo>
                <a:lnTo>
                  <a:pt x="2028092" y="3598985"/>
                </a:lnTo>
                <a:lnTo>
                  <a:pt x="3305908" y="4091354"/>
                </a:lnTo>
                <a:lnTo>
                  <a:pt x="7995138" y="4161692"/>
                </a:lnTo>
                <a:lnTo>
                  <a:pt x="7877908" y="4947139"/>
                </a:lnTo>
                <a:lnTo>
                  <a:pt x="3481754" y="5052646"/>
                </a:lnTo>
                <a:lnTo>
                  <a:pt x="0" y="5216769"/>
                </a:lnTo>
                <a:lnTo>
                  <a:pt x="140677" y="0"/>
                </a:lnTo>
                <a:lnTo>
                  <a:pt x="8440615" y="70339"/>
                </a:lnTo>
                <a:lnTo>
                  <a:pt x="8534400" y="1453662"/>
                </a:lnTo>
                <a:lnTo>
                  <a:pt x="7995138" y="2450123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F7DC00-8C68-354F-A5AB-BA5DD81BF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91" r="28296"/>
          <a:stretch/>
        </p:blipFill>
        <p:spPr>
          <a:xfrm>
            <a:off x="354330" y="3406622"/>
            <a:ext cx="2218944" cy="3162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behavioral economics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5CDD474-CFF3-1848-8486-69AC22135E1F}"/>
                  </a:ext>
                </a:extLst>
              </p:cNvPr>
              <p:cNvSpPr/>
              <p:nvPr/>
            </p:nvSpPr>
            <p:spPr>
              <a:xfrm>
                <a:off x="710211" y="1350997"/>
                <a:ext cx="2965684" cy="10287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5CDD474-CFF3-1848-8486-69AC22135E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11" y="1350997"/>
                <a:ext cx="2965684" cy="1028743"/>
              </a:xfrm>
              <a:prstGeom prst="rect">
                <a:avLst/>
              </a:prstGeom>
              <a:blipFill>
                <a:blip r:embed="rId3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C59F74-7E1D-044C-932A-0F68702ECED5}"/>
                  </a:ext>
                </a:extLst>
              </p:cNvPr>
              <p:cNvSpPr/>
              <p:nvPr/>
            </p:nvSpPr>
            <p:spPr>
              <a:xfrm>
                <a:off x="4235192" y="1291590"/>
                <a:ext cx="4053161" cy="1147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32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dirty="0" smtClean="0">
                                          <a:latin typeface="Cambria Math" charset="0"/>
                                        </a:rPr>
                                        <m:t>𝜔</m:t>
                                      </m:r>
                                      <m:r>
                                        <a:rPr lang="en-US" sz="3200" b="0" i="1" dirty="0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dirty="0" smtClean="0">
                                          <a:latin typeface="Cambria Math" charset="0"/>
                                        </a:rPr>
                                        <m:t>𝐻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dirty="0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200" dirty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hr-HR" sz="3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200" dirty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200" dirty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C59F74-7E1D-044C-932A-0F68702ECE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192" y="1291590"/>
                <a:ext cx="4053161" cy="1147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7D17B6-B1A8-3B47-AB9D-95D1EEDF219E}"/>
                  </a:ext>
                </a:extLst>
              </p:cNvPr>
              <p:cNvSpPr/>
              <p:nvPr/>
            </p:nvSpPr>
            <p:spPr>
              <a:xfrm>
                <a:off x="2672702" y="3756725"/>
                <a:ext cx="6285439" cy="1354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∈|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d>
                        </m:sub>
                        <m:sup/>
                        <m:e>
                          <m:f>
                            <m:f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dirty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e>
                                  <m:r>
                                    <a:rPr lang="en-US" sz="3200" i="1" dirty="0">
                                      <a:latin typeface="Cambria Math" charset="0"/>
                                    </a:rPr>
                                    <m:t>𝜔</m:t>
                                  </m:r>
                                  <m:r>
                                    <a:rPr lang="en-US" sz="3200" i="1" dirty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3200" i="1" dirty="0">
                                      <a:latin typeface="Cambria Math" charset="0"/>
                                    </a:rPr>
                                    <m:t>𝐻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dirty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dirty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e>
                                  <m:r>
                                    <a:rPr lang="en-US" sz="3200" i="1" dirty="0">
                                      <a:latin typeface="Cambria Math" charset="0"/>
                                    </a:rPr>
                                    <m:t>𝜔</m:t>
                                  </m:r>
                                  <m:r>
                                    <a:rPr lang="en-US" sz="3200" i="1" dirty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3200" i="1" dirty="0">
                                      <a:latin typeface="Cambria Math" charset="0"/>
                                    </a:rPr>
                                    <m:t>𝐻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dirty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hr-HR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dirty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dirty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7D17B6-B1A8-3B47-AB9D-95D1EEDF21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702" y="3756725"/>
                <a:ext cx="6285439" cy="1354217"/>
              </a:xfrm>
              <a:prstGeom prst="rect">
                <a:avLst/>
              </a:prstGeom>
              <a:blipFill>
                <a:blip r:embed="rId5"/>
                <a:stretch>
                  <a:fillRect l="-5242" t="-126168" b="-172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B6D7398-7769-F84C-A90C-4E09D6B1029C}"/>
              </a:ext>
            </a:extLst>
          </p:cNvPr>
          <p:cNvSpPr/>
          <p:nvPr/>
        </p:nvSpPr>
        <p:spPr>
          <a:xfrm>
            <a:off x="4046220" y="1234440"/>
            <a:ext cx="4732020" cy="125241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A331A7-3F34-664E-AA26-F7C799CBDA41}"/>
                  </a:ext>
                </a:extLst>
              </p:cNvPr>
              <p:cNvSpPr/>
              <p:nvPr/>
            </p:nvSpPr>
            <p:spPr>
              <a:xfrm>
                <a:off x="4082337" y="5566353"/>
                <a:ext cx="300236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  <m:sup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/>
                  <a:t> ?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A331A7-3F34-664E-AA26-F7C799CBDA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337" y="5566353"/>
                <a:ext cx="3002360" cy="584775"/>
              </a:xfrm>
              <a:prstGeom prst="rect">
                <a:avLst/>
              </a:prstGeom>
              <a:blipFill>
                <a:blip r:embed="rId6"/>
                <a:stretch>
                  <a:fillRect l="-1261" t="-10638" r="-3782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B1E81F-6A93-D249-9110-AD2AF1F60359}"/>
              </a:ext>
            </a:extLst>
          </p:cNvPr>
          <p:cNvSpPr/>
          <p:nvPr/>
        </p:nvSpPr>
        <p:spPr>
          <a:xfrm>
            <a:off x="1520190" y="1645920"/>
            <a:ext cx="548640" cy="548640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FC4CB0F-529B-0347-93A9-CE8CCF20004C}"/>
              </a:ext>
            </a:extLst>
          </p:cNvPr>
          <p:cNvSpPr/>
          <p:nvPr/>
        </p:nvSpPr>
        <p:spPr>
          <a:xfrm>
            <a:off x="320040" y="2553447"/>
            <a:ext cx="2251710" cy="548640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D7E2C0-3487-9F44-BB85-22999F85B4E6}"/>
              </a:ext>
            </a:extLst>
          </p:cNvPr>
          <p:cNvSpPr/>
          <p:nvPr/>
        </p:nvSpPr>
        <p:spPr>
          <a:xfrm>
            <a:off x="344451" y="2531219"/>
            <a:ext cx="2218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selects state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F87C69-FA10-0447-B1A3-143965ABD583}"/>
              </a:ext>
            </a:extLst>
          </p:cNvPr>
          <p:cNvCxnSpPr>
            <a:stCxn id="11" idx="2"/>
          </p:cNvCxnSpPr>
          <p:nvPr/>
        </p:nvCxnSpPr>
        <p:spPr>
          <a:xfrm>
            <a:off x="1794510" y="2194560"/>
            <a:ext cx="0" cy="33665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A9564D4-0750-4A48-AEC2-92149ED08827}"/>
              </a:ext>
            </a:extLst>
          </p:cNvPr>
          <p:cNvSpPr/>
          <p:nvPr/>
        </p:nvSpPr>
        <p:spPr>
          <a:xfrm>
            <a:off x="2416296" y="1348520"/>
            <a:ext cx="1259600" cy="1042650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63E36B4-9743-D245-BA4E-AE0417227325}"/>
              </a:ext>
            </a:extLst>
          </p:cNvPr>
          <p:cNvSpPr/>
          <p:nvPr/>
        </p:nvSpPr>
        <p:spPr>
          <a:xfrm>
            <a:off x="2948454" y="2724897"/>
            <a:ext cx="5049652" cy="548640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E202BF-055E-6142-B821-01131C0C0616}"/>
              </a:ext>
            </a:extLst>
          </p:cNvPr>
          <p:cNvSpPr/>
          <p:nvPr/>
        </p:nvSpPr>
        <p:spPr>
          <a:xfrm>
            <a:off x="2996015" y="2702669"/>
            <a:ext cx="50020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guarantees stationary energy</a:t>
            </a:r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7F2A46-726D-F449-8CB9-60C6C262EE04}"/>
              </a:ext>
            </a:extLst>
          </p:cNvPr>
          <p:cNvCxnSpPr/>
          <p:nvPr/>
        </p:nvCxnSpPr>
        <p:spPr>
          <a:xfrm>
            <a:off x="3398520" y="2400300"/>
            <a:ext cx="0" cy="310896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2A1B32F-F560-A44E-8054-0F89D04E45C8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350528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 animBg="1"/>
      <p:bldP spid="10" grpId="0"/>
      <p:bldP spid="11" grpId="0" animBg="1"/>
      <p:bldP spid="12" grpId="0" animBg="1"/>
      <p:bldP spid="13" grpId="0"/>
      <p:bldP spid="20" grpId="0" animBg="1"/>
      <p:bldP spid="21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DD2E66A-8A12-C84D-B9CF-BB9447F71782}"/>
              </a:ext>
            </a:extLst>
          </p:cNvPr>
          <p:cNvCxnSpPr>
            <a:cxnSpLocks/>
          </p:cNvCxnSpPr>
          <p:nvPr/>
        </p:nvCxnSpPr>
        <p:spPr>
          <a:xfrm flipH="1" flipV="1">
            <a:off x="5646888" y="4493955"/>
            <a:ext cx="1101825" cy="1"/>
          </a:xfrm>
          <a:prstGeom prst="line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CCE650B-677E-464A-BF11-6BF2F26D7F61}"/>
              </a:ext>
            </a:extLst>
          </p:cNvPr>
          <p:cNvGrpSpPr/>
          <p:nvPr/>
        </p:nvGrpSpPr>
        <p:grpSpPr>
          <a:xfrm rot="10800000">
            <a:off x="7134250" y="5421158"/>
            <a:ext cx="742709" cy="574043"/>
            <a:chOff x="1704197" y="4470055"/>
            <a:chExt cx="742709" cy="1550166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DD64C02-385D-444C-8CDD-60FE3B16884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942227" y="5516505"/>
              <a:ext cx="312951" cy="69448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BCF2970-886F-C147-99EA-8115B1E2613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60986" y="5155544"/>
              <a:ext cx="229131" cy="74270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EFBB7DD-E9E7-534C-80B3-AA8721CAD69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942227" y="4574227"/>
              <a:ext cx="312951" cy="69448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67EC7D5-A329-134F-9D81-3660234C0E8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60986" y="4213266"/>
              <a:ext cx="229131" cy="74270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automatic differentiation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1B172A6-F08E-A54D-B165-016C6B54C05A}"/>
              </a:ext>
            </a:extLst>
          </p:cNvPr>
          <p:cNvGrpSpPr/>
          <p:nvPr/>
        </p:nvGrpSpPr>
        <p:grpSpPr>
          <a:xfrm rot="16200000">
            <a:off x="1359309" y="1163015"/>
            <a:ext cx="1550166" cy="2988204"/>
            <a:chOff x="787078" y="1434294"/>
            <a:chExt cx="1550166" cy="298820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7ACC456-E209-CB43-9861-D0AADC8520F7}"/>
                </a:ext>
              </a:extLst>
            </p:cNvPr>
            <p:cNvCxnSpPr>
              <a:cxnSpLocks/>
            </p:cNvCxnSpPr>
            <p:nvPr/>
          </p:nvCxnSpPr>
          <p:spPr>
            <a:xfrm>
              <a:off x="787078" y="1481559"/>
              <a:ext cx="312951" cy="69448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E9FF9D6-CF54-E340-B741-A9C5514AA2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5835" y="1434294"/>
              <a:ext cx="229131" cy="74270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C891421-A6F6-B245-B060-B354C0B29A0A}"/>
                </a:ext>
              </a:extLst>
            </p:cNvPr>
            <p:cNvCxnSpPr>
              <a:cxnSpLocks/>
            </p:cNvCxnSpPr>
            <p:nvPr/>
          </p:nvCxnSpPr>
          <p:spPr>
            <a:xfrm>
              <a:off x="1114810" y="2175076"/>
              <a:ext cx="467715" cy="69448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1D3C326-A583-2843-A142-65EE1F43772F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H="1">
              <a:off x="1560652" y="2278346"/>
              <a:ext cx="419642" cy="612428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0E90216-9329-224E-AC88-21745B47F687}"/>
                </a:ext>
              </a:extLst>
            </p:cNvPr>
            <p:cNvCxnSpPr>
              <a:cxnSpLocks/>
            </p:cNvCxnSpPr>
            <p:nvPr/>
          </p:nvCxnSpPr>
          <p:spPr>
            <a:xfrm>
              <a:off x="1729356" y="1481559"/>
              <a:ext cx="312951" cy="69448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080652A-07EE-0F4B-AACC-413D2E5664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8113" y="1434294"/>
              <a:ext cx="229131" cy="74270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8ECFB1-E124-D64E-BA26-CDA161EAC6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613" y="2175076"/>
              <a:ext cx="212311" cy="103304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ADF8F35-5929-7E4B-88FD-F8DD446E13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0877" y="2869556"/>
              <a:ext cx="639775" cy="3385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79830B8-4789-4A43-9981-1BB794851D2C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083411" y="3045584"/>
              <a:ext cx="520861" cy="84592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2B9BC2A-88BD-CB4E-8008-B0618E39576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143840" y="2798044"/>
              <a:ext cx="1553903" cy="307967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3653351-9D54-6248-8727-BF592775AB9D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422992" y="4075738"/>
              <a:ext cx="693518" cy="1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2C489BA-5583-6843-87CC-3F45E27B684C}"/>
                </a:ext>
              </a:extLst>
            </p:cNvPr>
            <p:cNvSpPr/>
            <p:nvPr/>
          </p:nvSpPr>
          <p:spPr>
            <a:xfrm>
              <a:off x="995639" y="2031356"/>
              <a:ext cx="289367" cy="2893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CDDA32-2958-1542-9D95-7CF3DF09BF50}"/>
                </a:ext>
              </a:extLst>
            </p:cNvPr>
            <p:cNvSpPr/>
            <p:nvPr/>
          </p:nvSpPr>
          <p:spPr>
            <a:xfrm>
              <a:off x="1415969" y="2724873"/>
              <a:ext cx="289367" cy="2893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7F1E27-B817-7744-BB56-3D461926C0EF}"/>
                </a:ext>
              </a:extLst>
            </p:cNvPr>
            <p:cNvSpPr/>
            <p:nvPr/>
          </p:nvSpPr>
          <p:spPr>
            <a:xfrm>
              <a:off x="1937917" y="2031356"/>
              <a:ext cx="289367" cy="2893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5338D3-7EC0-7D49-BDC6-986D591AEF49}"/>
                </a:ext>
              </a:extLst>
            </p:cNvPr>
            <p:cNvSpPr/>
            <p:nvPr/>
          </p:nvSpPr>
          <p:spPr>
            <a:xfrm>
              <a:off x="787078" y="3064396"/>
              <a:ext cx="289367" cy="2893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0B6E23-B232-5A48-9F7A-1B8C41F72C61}"/>
                </a:ext>
              </a:extLst>
            </p:cNvPr>
            <p:cNvSpPr/>
            <p:nvPr/>
          </p:nvSpPr>
          <p:spPr>
            <a:xfrm>
              <a:off x="1630125" y="3584296"/>
              <a:ext cx="289367" cy="2893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37D7784-59DA-FF41-9273-8A8B6839D923}"/>
              </a:ext>
            </a:extLst>
          </p:cNvPr>
          <p:cNvGrpSpPr/>
          <p:nvPr/>
        </p:nvGrpSpPr>
        <p:grpSpPr>
          <a:xfrm rot="5400000" flipH="1">
            <a:off x="4859516" y="1176795"/>
            <a:ext cx="1550166" cy="2988203"/>
            <a:chOff x="787078" y="1434294"/>
            <a:chExt cx="1550166" cy="298820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BF70537-39AE-BC47-A12C-38957BF4E375}"/>
                </a:ext>
              </a:extLst>
            </p:cNvPr>
            <p:cNvCxnSpPr>
              <a:cxnSpLocks/>
            </p:cNvCxnSpPr>
            <p:nvPr/>
          </p:nvCxnSpPr>
          <p:spPr>
            <a:xfrm>
              <a:off x="787078" y="1481559"/>
              <a:ext cx="312951" cy="69448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7E9CEAA-94DE-6F48-8A0F-3A3FB35BB0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5835" y="1434294"/>
              <a:ext cx="229131" cy="742709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84F2F99-B132-D544-8A8B-87A72CA160ED}"/>
                </a:ext>
              </a:extLst>
            </p:cNvPr>
            <p:cNvCxnSpPr>
              <a:cxnSpLocks/>
            </p:cNvCxnSpPr>
            <p:nvPr/>
          </p:nvCxnSpPr>
          <p:spPr>
            <a:xfrm>
              <a:off x="1114810" y="2175076"/>
              <a:ext cx="467715" cy="69448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452E7D7-2C63-E846-B05F-7B892A522E57}"/>
                </a:ext>
              </a:extLst>
            </p:cNvPr>
            <p:cNvCxnSpPr>
              <a:cxnSpLocks/>
              <a:stCxn id="69" idx="3"/>
            </p:cNvCxnSpPr>
            <p:nvPr/>
          </p:nvCxnSpPr>
          <p:spPr>
            <a:xfrm flipH="1">
              <a:off x="1560652" y="2278346"/>
              <a:ext cx="419642" cy="61242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D471425-D93A-5B47-8B01-6B436892BAC1}"/>
                </a:ext>
              </a:extLst>
            </p:cNvPr>
            <p:cNvCxnSpPr>
              <a:cxnSpLocks/>
            </p:cNvCxnSpPr>
            <p:nvPr/>
          </p:nvCxnSpPr>
          <p:spPr>
            <a:xfrm>
              <a:off x="1729356" y="1481559"/>
              <a:ext cx="312951" cy="69448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6326720-659B-FC44-8E4E-E35B7ECF50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8113" y="1434294"/>
              <a:ext cx="229131" cy="742709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1A0D423-5766-A346-ACC6-931ED4D0FD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613" y="2175076"/>
              <a:ext cx="212311" cy="103304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83B37A6-8574-6146-9EF8-87E1831F3A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0877" y="2869556"/>
              <a:ext cx="639775" cy="33856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CE6723C-EE85-4843-B910-B6DE4A9EF82D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083411" y="3045584"/>
              <a:ext cx="520861" cy="845929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69244B1-C716-5442-ADA6-399EC436706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143840" y="2798044"/>
              <a:ext cx="1553903" cy="30796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D692F0A-EB8C-1B4A-A748-C9A33F4FDDFD}"/>
                </a:ext>
              </a:extLst>
            </p:cNvPr>
            <p:cNvCxnSpPr>
              <a:cxnSpLocks/>
              <a:endCxn id="71" idx="4"/>
            </p:cNvCxnSpPr>
            <p:nvPr/>
          </p:nvCxnSpPr>
          <p:spPr>
            <a:xfrm rot="5400000" flipH="1" flipV="1">
              <a:off x="1500392" y="4148080"/>
              <a:ext cx="548834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586BC18-5FF2-B044-894E-D9CC303423F8}"/>
                </a:ext>
              </a:extLst>
            </p:cNvPr>
            <p:cNvSpPr/>
            <p:nvPr/>
          </p:nvSpPr>
          <p:spPr>
            <a:xfrm>
              <a:off x="995639" y="2031356"/>
              <a:ext cx="289367" cy="28936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C8AE78-CD93-864F-B1B6-0E95EB369609}"/>
                </a:ext>
              </a:extLst>
            </p:cNvPr>
            <p:cNvSpPr/>
            <p:nvPr/>
          </p:nvSpPr>
          <p:spPr>
            <a:xfrm>
              <a:off x="1415969" y="2724873"/>
              <a:ext cx="289367" cy="28936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A9C90BE-1D93-A948-98AF-C1646E627588}"/>
                </a:ext>
              </a:extLst>
            </p:cNvPr>
            <p:cNvSpPr/>
            <p:nvPr/>
          </p:nvSpPr>
          <p:spPr>
            <a:xfrm>
              <a:off x="1937917" y="2031356"/>
              <a:ext cx="289367" cy="28936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6B41AAC-985C-4D46-92A5-A10A5AF8F5CA}"/>
                </a:ext>
              </a:extLst>
            </p:cNvPr>
            <p:cNvSpPr/>
            <p:nvPr/>
          </p:nvSpPr>
          <p:spPr>
            <a:xfrm>
              <a:off x="787078" y="3064396"/>
              <a:ext cx="289367" cy="28936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B48F5E1-AB96-B54B-82EE-AC926B22C367}"/>
                </a:ext>
              </a:extLst>
            </p:cNvPr>
            <p:cNvSpPr/>
            <p:nvPr/>
          </p:nvSpPr>
          <p:spPr>
            <a:xfrm>
              <a:off x="1630125" y="3584296"/>
              <a:ext cx="289367" cy="28936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3D75675-1891-B142-8ABC-8AFF0D0D7737}"/>
                  </a:ext>
                </a:extLst>
              </p:cNvPr>
              <p:cNvSpPr/>
              <p:nvPr/>
            </p:nvSpPr>
            <p:spPr>
              <a:xfrm>
                <a:off x="3624707" y="2181772"/>
                <a:ext cx="55015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3D75675-1891-B142-8ABC-8AFF0D0D77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707" y="2181772"/>
                <a:ext cx="550151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B10A1FA-DBF1-4848-BBB3-14641CE51F1B}"/>
                  </a:ext>
                </a:extLst>
              </p:cNvPr>
              <p:cNvSpPr/>
              <p:nvPr/>
            </p:nvSpPr>
            <p:spPr>
              <a:xfrm>
                <a:off x="109387" y="2344365"/>
                <a:ext cx="49808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B10A1FA-DBF1-4848-BBB3-14641CE51F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87" y="2344365"/>
                <a:ext cx="498085" cy="584775"/>
              </a:xfrm>
              <a:prstGeom prst="rect">
                <a:avLst/>
              </a:prstGeom>
              <a:blipFill>
                <a:blip r:embed="rId3"/>
                <a:stretch>
                  <a:fillRect t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07E02C8-B5BC-8D47-BCFE-285139FFC5D7}"/>
                  </a:ext>
                </a:extLst>
              </p:cNvPr>
              <p:cNvSpPr/>
              <p:nvPr/>
            </p:nvSpPr>
            <p:spPr>
              <a:xfrm>
                <a:off x="7866252" y="2038480"/>
                <a:ext cx="777777" cy="10287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07E02C8-B5BC-8D47-BCFE-285139FFC5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6252" y="2038480"/>
                <a:ext cx="777777" cy="1028743"/>
              </a:xfrm>
              <a:prstGeom prst="rect">
                <a:avLst/>
              </a:prstGeom>
              <a:blipFill>
                <a:blip r:embed="rId4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Arc 80">
            <a:extLst>
              <a:ext uri="{FF2B5EF4-FFF2-40B4-BE49-F238E27FC236}">
                <a16:creationId xmlns:a16="http://schemas.microsoft.com/office/drawing/2014/main" id="{863816CB-1253-564B-BD83-F0BF2F9E8BEC}"/>
              </a:ext>
            </a:extLst>
          </p:cNvPr>
          <p:cNvSpPr/>
          <p:nvPr/>
        </p:nvSpPr>
        <p:spPr>
          <a:xfrm rot="390305">
            <a:off x="5306713" y="1726131"/>
            <a:ext cx="2423577" cy="2903108"/>
          </a:xfrm>
          <a:prstGeom prst="arc">
            <a:avLst>
              <a:gd name="adj1" fmla="val 17322504"/>
              <a:gd name="adj2" fmla="val 386494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Arc 81">
            <a:extLst>
              <a:ext uri="{FF2B5EF4-FFF2-40B4-BE49-F238E27FC236}">
                <a16:creationId xmlns:a16="http://schemas.microsoft.com/office/drawing/2014/main" id="{EE5CFD5F-1855-5B48-B01F-3C048E3FA43D}"/>
              </a:ext>
            </a:extLst>
          </p:cNvPr>
          <p:cNvSpPr/>
          <p:nvPr/>
        </p:nvSpPr>
        <p:spPr>
          <a:xfrm rot="390305">
            <a:off x="5285636" y="2354370"/>
            <a:ext cx="2423577" cy="2495462"/>
          </a:xfrm>
          <a:prstGeom prst="arc">
            <a:avLst>
              <a:gd name="adj1" fmla="val 17322504"/>
              <a:gd name="adj2" fmla="val 386494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rc 82">
            <a:extLst>
              <a:ext uri="{FF2B5EF4-FFF2-40B4-BE49-F238E27FC236}">
                <a16:creationId xmlns:a16="http://schemas.microsoft.com/office/drawing/2014/main" id="{CE6B985F-8471-7240-9ABE-37CF1D8BAFC1}"/>
              </a:ext>
            </a:extLst>
          </p:cNvPr>
          <p:cNvSpPr/>
          <p:nvPr/>
        </p:nvSpPr>
        <p:spPr>
          <a:xfrm rot="390305">
            <a:off x="5337309" y="2707094"/>
            <a:ext cx="2423577" cy="2648482"/>
          </a:xfrm>
          <a:prstGeom prst="arc">
            <a:avLst>
              <a:gd name="adj1" fmla="val 17322504"/>
              <a:gd name="adj2" fmla="val 386494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505646DA-C85B-AD43-915A-1D8DF5FAEC61}"/>
              </a:ext>
            </a:extLst>
          </p:cNvPr>
          <p:cNvSpPr/>
          <p:nvPr/>
        </p:nvSpPr>
        <p:spPr>
          <a:xfrm rot="390305">
            <a:off x="5310653" y="3313408"/>
            <a:ext cx="2423577" cy="2176997"/>
          </a:xfrm>
          <a:prstGeom prst="arc">
            <a:avLst>
              <a:gd name="adj1" fmla="val 17322504"/>
              <a:gd name="adj2" fmla="val 386494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689B0E1-BC0E-5940-9232-C9E335B6194A}"/>
              </a:ext>
            </a:extLst>
          </p:cNvPr>
          <p:cNvGrpSpPr/>
          <p:nvPr/>
        </p:nvGrpSpPr>
        <p:grpSpPr>
          <a:xfrm>
            <a:off x="6708524" y="3930843"/>
            <a:ext cx="584775" cy="2256392"/>
            <a:chOff x="6708524" y="3629893"/>
            <a:chExt cx="584775" cy="2256392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D73993A7-15BF-E14F-976F-2EDC7D204DC2}"/>
                </a:ext>
              </a:extLst>
            </p:cNvPr>
            <p:cNvSpPr/>
            <p:nvPr/>
          </p:nvSpPr>
          <p:spPr>
            <a:xfrm>
              <a:off x="6722620" y="3657599"/>
              <a:ext cx="570679" cy="215923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972F944-517A-074F-87EF-6B6C5D9FA98B}"/>
                </a:ext>
              </a:extLst>
            </p:cNvPr>
            <p:cNvSpPr/>
            <p:nvPr/>
          </p:nvSpPr>
          <p:spPr>
            <a:xfrm rot="16200000">
              <a:off x="5872716" y="4465701"/>
              <a:ext cx="22563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/>
                <a:t>dot product</a:t>
              </a:r>
              <a:endParaRPr lang="en-US" dirty="0"/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136CCC69-0E81-E347-A7C8-6C201F4F17B4}"/>
              </a:ext>
            </a:extLst>
          </p:cNvPr>
          <p:cNvSpPr/>
          <p:nvPr/>
        </p:nvSpPr>
        <p:spPr>
          <a:xfrm>
            <a:off x="7818119" y="5157073"/>
            <a:ext cx="677698" cy="1037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D0C5788-25FF-2A4E-8929-B69380F4B483}"/>
                  </a:ext>
                </a:extLst>
              </p:cNvPr>
              <p:cNvSpPr/>
              <p:nvPr/>
            </p:nvSpPr>
            <p:spPr>
              <a:xfrm>
                <a:off x="7766752" y="5371536"/>
                <a:ext cx="51308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D0C5788-25FF-2A4E-8929-B69380F4B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52" y="5371536"/>
                <a:ext cx="513089" cy="584775"/>
              </a:xfrm>
              <a:prstGeom prst="rect">
                <a:avLst/>
              </a:prstGeom>
              <a:blipFill>
                <a:blip r:embed="rId5"/>
                <a:stretch>
                  <a:fillRect t="-23404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F1E2612-C4FD-8847-925E-AF7B4B2BABFD}"/>
              </a:ext>
            </a:extLst>
          </p:cNvPr>
          <p:cNvCxnSpPr>
            <a:cxnSpLocks/>
          </p:cNvCxnSpPr>
          <p:nvPr/>
        </p:nvCxnSpPr>
        <p:spPr>
          <a:xfrm flipH="1" flipV="1">
            <a:off x="5493353" y="4718087"/>
            <a:ext cx="281308" cy="879342"/>
          </a:xfrm>
          <a:prstGeom prst="line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1616266-5E06-4949-A086-1A22F56EB332}"/>
                  </a:ext>
                </a:extLst>
              </p:cNvPr>
              <p:cNvSpPr/>
              <p:nvPr/>
            </p:nvSpPr>
            <p:spPr>
              <a:xfrm>
                <a:off x="5514804" y="5565932"/>
                <a:ext cx="6832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1616266-5E06-4949-A086-1A22F56EB3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804" y="5565932"/>
                <a:ext cx="68320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Oval 100">
            <a:extLst>
              <a:ext uri="{FF2B5EF4-FFF2-40B4-BE49-F238E27FC236}">
                <a16:creationId xmlns:a16="http://schemas.microsoft.com/office/drawing/2014/main" id="{DBBAA73B-788C-A346-A623-100C164F3D85}"/>
              </a:ext>
            </a:extLst>
          </p:cNvPr>
          <p:cNvSpPr/>
          <p:nvPr/>
        </p:nvSpPr>
        <p:spPr>
          <a:xfrm rot="5400000" flipH="1">
            <a:off x="5138490" y="4209082"/>
            <a:ext cx="522155" cy="52215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41FF41F-B4D4-E148-A62D-6C6EE72D3B42}"/>
                  </a:ext>
                </a:extLst>
              </p:cNvPr>
              <p:cNvSpPr/>
              <p:nvPr/>
            </p:nvSpPr>
            <p:spPr>
              <a:xfrm>
                <a:off x="5122244" y="4162762"/>
                <a:ext cx="58381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41FF41F-B4D4-E148-A62D-6C6EE72D3B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244" y="4162762"/>
                <a:ext cx="583814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11C038A-DF2E-1A47-B349-39081049315C}"/>
              </a:ext>
            </a:extLst>
          </p:cNvPr>
          <p:cNvCxnSpPr>
            <a:cxnSpLocks/>
          </p:cNvCxnSpPr>
          <p:nvPr/>
        </p:nvCxnSpPr>
        <p:spPr>
          <a:xfrm flipH="1" flipV="1">
            <a:off x="4026745" y="4493955"/>
            <a:ext cx="1101825" cy="1"/>
          </a:xfrm>
          <a:prstGeom prst="line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A4C47D5-D5E9-0A46-B92D-5C108E2767C9}"/>
                  </a:ext>
                </a:extLst>
              </p:cNvPr>
              <p:cNvSpPr/>
              <p:nvPr/>
            </p:nvSpPr>
            <p:spPr>
              <a:xfrm>
                <a:off x="3556764" y="4197699"/>
                <a:ext cx="5040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A4C47D5-D5E9-0A46-B92D-5C108E2767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764" y="4197699"/>
                <a:ext cx="504049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Rectangle 104">
            <a:extLst>
              <a:ext uri="{FF2B5EF4-FFF2-40B4-BE49-F238E27FC236}">
                <a16:creationId xmlns:a16="http://schemas.microsoft.com/office/drawing/2014/main" id="{7C3989E5-05A0-F140-949D-AEEFDF85FC10}"/>
              </a:ext>
            </a:extLst>
          </p:cNvPr>
          <p:cNvSpPr/>
          <p:nvPr/>
        </p:nvSpPr>
        <p:spPr>
          <a:xfrm>
            <a:off x="797203" y="4076878"/>
            <a:ext cx="2256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repeat one more time…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6E5D112D-397E-9D48-BC4D-F323F47BBAA4}"/>
                  </a:ext>
                </a:extLst>
              </p:cNvPr>
              <p:cNvSpPr/>
              <p:nvPr/>
            </p:nvSpPr>
            <p:spPr>
              <a:xfrm>
                <a:off x="288985" y="5380528"/>
                <a:ext cx="2210733" cy="1105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den>
                      </m:f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 &amp; </m:t>
                      </m:r>
                      <m:f>
                        <m:f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den>
                      </m:f>
                      <m:r>
                        <a:rPr lang="en-US" sz="32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6E5D112D-397E-9D48-BC4D-F323F47BBA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85" y="5380528"/>
                <a:ext cx="2210733" cy="1105880"/>
              </a:xfrm>
              <a:prstGeom prst="rect">
                <a:avLst/>
              </a:prstGeom>
              <a:blipFill>
                <a:blip r:embed="rId9"/>
                <a:stretch>
                  <a:fillRect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106">
            <a:extLst>
              <a:ext uri="{FF2B5EF4-FFF2-40B4-BE49-F238E27FC236}">
                <a16:creationId xmlns:a16="http://schemas.microsoft.com/office/drawing/2014/main" id="{68C35595-2EFF-9848-9D84-DD77EF60539B}"/>
              </a:ext>
            </a:extLst>
          </p:cNvPr>
          <p:cNvSpPr/>
          <p:nvPr/>
        </p:nvSpPr>
        <p:spPr>
          <a:xfrm>
            <a:off x="2357760" y="5650981"/>
            <a:ext cx="3051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Fock build cost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9919435-9E14-7F4A-999D-90C52E32C5FB}"/>
                  </a:ext>
                </a:extLst>
              </p:cNvPr>
              <p:cNvSpPr/>
              <p:nvPr/>
            </p:nvSpPr>
            <p:spPr>
              <a:xfrm>
                <a:off x="2471115" y="1156104"/>
                <a:ext cx="396441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𝜕</m:t>
                      </m:r>
                      <m:acc>
                        <m:accPr>
                          <m:chr m:val="⃗"/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9919435-9E14-7F4A-999D-90C52E32C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115" y="1156104"/>
                <a:ext cx="3964419" cy="584775"/>
              </a:xfrm>
              <a:prstGeom prst="rect">
                <a:avLst/>
              </a:prstGeom>
              <a:blipFill>
                <a:blip r:embed="rId10"/>
                <a:stretch>
                  <a:fillRect t="-23404" r="-639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Freeform 109">
            <a:extLst>
              <a:ext uri="{FF2B5EF4-FFF2-40B4-BE49-F238E27FC236}">
                <a16:creationId xmlns:a16="http://schemas.microsoft.com/office/drawing/2014/main" id="{D2F918DA-2FEE-1148-BF07-FC6BB0E67D36}"/>
              </a:ext>
            </a:extLst>
          </p:cNvPr>
          <p:cNvSpPr/>
          <p:nvPr/>
        </p:nvSpPr>
        <p:spPr>
          <a:xfrm>
            <a:off x="127322" y="1585732"/>
            <a:ext cx="8657863" cy="4803493"/>
          </a:xfrm>
          <a:custGeom>
            <a:avLst/>
            <a:gdLst>
              <a:gd name="connsiteX0" fmla="*/ 3148313 w 8657863"/>
              <a:gd name="connsiteY0" fmla="*/ 312516 h 4803493"/>
              <a:gd name="connsiteX1" fmla="*/ 138896 w 8657863"/>
              <a:gd name="connsiteY1" fmla="*/ 0 h 4803493"/>
              <a:gd name="connsiteX2" fmla="*/ 0 w 8657863"/>
              <a:gd name="connsiteY2" fmla="*/ 787078 h 4803493"/>
              <a:gd name="connsiteX3" fmla="*/ 81022 w 8657863"/>
              <a:gd name="connsiteY3" fmla="*/ 2257063 h 4803493"/>
              <a:gd name="connsiteX4" fmla="*/ 2905245 w 8657863"/>
              <a:gd name="connsiteY4" fmla="*/ 2442258 h 4803493"/>
              <a:gd name="connsiteX5" fmla="*/ 4062713 w 8657863"/>
              <a:gd name="connsiteY5" fmla="*/ 3865944 h 4803493"/>
              <a:gd name="connsiteX6" fmla="*/ 4953964 w 8657863"/>
              <a:gd name="connsiteY6" fmla="*/ 3889093 h 4803493"/>
              <a:gd name="connsiteX7" fmla="*/ 5324354 w 8657863"/>
              <a:gd name="connsiteY7" fmla="*/ 4664597 h 4803493"/>
              <a:gd name="connsiteX8" fmla="*/ 7222602 w 8657863"/>
              <a:gd name="connsiteY8" fmla="*/ 4803493 h 4803493"/>
              <a:gd name="connsiteX9" fmla="*/ 8588415 w 8657863"/>
              <a:gd name="connsiteY9" fmla="*/ 4629873 h 4803493"/>
              <a:gd name="connsiteX10" fmla="*/ 8657863 w 8657863"/>
              <a:gd name="connsiteY10" fmla="*/ 57873 h 4803493"/>
              <a:gd name="connsiteX11" fmla="*/ 6759615 w 8657863"/>
              <a:gd name="connsiteY11" fmla="*/ 23149 h 4803493"/>
              <a:gd name="connsiteX12" fmla="*/ 5312779 w 8657863"/>
              <a:gd name="connsiteY12" fmla="*/ 370390 h 4803493"/>
              <a:gd name="connsiteX13" fmla="*/ 3148313 w 8657863"/>
              <a:gd name="connsiteY13" fmla="*/ 312516 h 4803493"/>
              <a:gd name="connsiteX0" fmla="*/ 3148313 w 8657863"/>
              <a:gd name="connsiteY0" fmla="*/ 312516 h 4803493"/>
              <a:gd name="connsiteX1" fmla="*/ 138896 w 8657863"/>
              <a:gd name="connsiteY1" fmla="*/ 0 h 4803493"/>
              <a:gd name="connsiteX2" fmla="*/ 0 w 8657863"/>
              <a:gd name="connsiteY2" fmla="*/ 787078 h 4803493"/>
              <a:gd name="connsiteX3" fmla="*/ 81022 w 8657863"/>
              <a:gd name="connsiteY3" fmla="*/ 2257063 h 4803493"/>
              <a:gd name="connsiteX4" fmla="*/ 439838 w 8657863"/>
              <a:gd name="connsiteY4" fmla="*/ 3622876 h 4803493"/>
              <a:gd name="connsiteX5" fmla="*/ 4062713 w 8657863"/>
              <a:gd name="connsiteY5" fmla="*/ 3865944 h 4803493"/>
              <a:gd name="connsiteX6" fmla="*/ 4953964 w 8657863"/>
              <a:gd name="connsiteY6" fmla="*/ 3889093 h 4803493"/>
              <a:gd name="connsiteX7" fmla="*/ 5324354 w 8657863"/>
              <a:gd name="connsiteY7" fmla="*/ 4664597 h 4803493"/>
              <a:gd name="connsiteX8" fmla="*/ 7222602 w 8657863"/>
              <a:gd name="connsiteY8" fmla="*/ 4803493 h 4803493"/>
              <a:gd name="connsiteX9" fmla="*/ 8588415 w 8657863"/>
              <a:gd name="connsiteY9" fmla="*/ 4629873 h 4803493"/>
              <a:gd name="connsiteX10" fmla="*/ 8657863 w 8657863"/>
              <a:gd name="connsiteY10" fmla="*/ 57873 h 4803493"/>
              <a:gd name="connsiteX11" fmla="*/ 6759615 w 8657863"/>
              <a:gd name="connsiteY11" fmla="*/ 23149 h 4803493"/>
              <a:gd name="connsiteX12" fmla="*/ 5312779 w 8657863"/>
              <a:gd name="connsiteY12" fmla="*/ 370390 h 4803493"/>
              <a:gd name="connsiteX13" fmla="*/ 3148313 w 8657863"/>
              <a:gd name="connsiteY13" fmla="*/ 312516 h 480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57863" h="4803493">
                <a:moveTo>
                  <a:pt x="3148313" y="312516"/>
                </a:moveTo>
                <a:lnTo>
                  <a:pt x="138896" y="0"/>
                </a:lnTo>
                <a:lnTo>
                  <a:pt x="0" y="787078"/>
                </a:lnTo>
                <a:lnTo>
                  <a:pt x="81022" y="2257063"/>
                </a:lnTo>
                <a:lnTo>
                  <a:pt x="439838" y="3622876"/>
                </a:lnTo>
                <a:lnTo>
                  <a:pt x="4062713" y="3865944"/>
                </a:lnTo>
                <a:lnTo>
                  <a:pt x="4953964" y="3889093"/>
                </a:lnTo>
                <a:lnTo>
                  <a:pt x="5324354" y="4664597"/>
                </a:lnTo>
                <a:lnTo>
                  <a:pt x="7222602" y="4803493"/>
                </a:lnTo>
                <a:lnTo>
                  <a:pt x="8588415" y="4629873"/>
                </a:lnTo>
                <a:lnTo>
                  <a:pt x="8657863" y="57873"/>
                </a:lnTo>
                <a:lnTo>
                  <a:pt x="6759615" y="23149"/>
                </a:lnTo>
                <a:lnTo>
                  <a:pt x="5312779" y="370390"/>
                </a:lnTo>
                <a:lnTo>
                  <a:pt x="3148313" y="312516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6F0F023-19E1-D04A-8473-D36852ED9222}"/>
              </a:ext>
            </a:extLst>
          </p:cNvPr>
          <p:cNvGrpSpPr/>
          <p:nvPr/>
        </p:nvGrpSpPr>
        <p:grpSpPr>
          <a:xfrm>
            <a:off x="515462" y="2640149"/>
            <a:ext cx="8113073" cy="1540068"/>
            <a:chOff x="316426" y="2665984"/>
            <a:chExt cx="8113073" cy="1540068"/>
          </a:xfrm>
          <a:solidFill>
            <a:schemeClr val="bg1"/>
          </a:solidFill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ACDB3BFA-D7C4-3B41-B1EB-025053DBC28D}"/>
                </a:ext>
              </a:extLst>
            </p:cNvPr>
            <p:cNvSpPr/>
            <p:nvPr/>
          </p:nvSpPr>
          <p:spPr>
            <a:xfrm>
              <a:off x="316426" y="2665984"/>
              <a:ext cx="8113073" cy="1540068"/>
            </a:xfrm>
            <a:prstGeom prst="round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E7618547-58DD-3242-906A-65EDA91BE508}"/>
                </a:ext>
              </a:extLst>
            </p:cNvPr>
            <p:cNvSpPr/>
            <p:nvPr/>
          </p:nvSpPr>
          <p:spPr>
            <a:xfrm>
              <a:off x="2887992" y="2870311"/>
              <a:ext cx="4447051" cy="120032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accent6">
                      <a:lumMod val="75000"/>
                    </a:schemeClr>
                  </a:solidFill>
                </a:rPr>
                <a:t>TensorFlow</a:t>
              </a: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017909BD-1E56-D14C-BDF2-13ED299D74B5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4AE9C6-5897-0146-ACA7-9800D1A39CC2}"/>
              </a:ext>
            </a:extLst>
          </p:cNvPr>
          <p:cNvGrpSpPr/>
          <p:nvPr/>
        </p:nvGrpSpPr>
        <p:grpSpPr>
          <a:xfrm>
            <a:off x="1519533" y="2823128"/>
            <a:ext cx="1421968" cy="1291013"/>
            <a:chOff x="1003721" y="2787959"/>
            <a:chExt cx="1421968" cy="12910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BF9C1E-276C-8B4C-AB8C-E977B95AC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8315" t="29911" r="38136" b="27550"/>
            <a:stretch/>
          </p:blipFill>
          <p:spPr>
            <a:xfrm>
              <a:off x="1129100" y="2787959"/>
              <a:ext cx="1155258" cy="117382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D957D7-AE69-E641-A493-7D57460D3870}"/>
                </a:ext>
              </a:extLst>
            </p:cNvPr>
            <p:cNvSpPr/>
            <p:nvPr/>
          </p:nvSpPr>
          <p:spPr>
            <a:xfrm>
              <a:off x="2048338" y="3767009"/>
              <a:ext cx="377351" cy="3008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2C58110-AEBC-2C46-A132-6AD545D38782}"/>
                </a:ext>
              </a:extLst>
            </p:cNvPr>
            <p:cNvSpPr/>
            <p:nvPr/>
          </p:nvSpPr>
          <p:spPr>
            <a:xfrm>
              <a:off x="1003721" y="3778144"/>
              <a:ext cx="377351" cy="3008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566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81" grpId="0" animBg="1"/>
      <p:bldP spid="82" grpId="0" animBg="1"/>
      <p:bldP spid="83" grpId="0" animBg="1"/>
      <p:bldP spid="84" grpId="0" animBg="1"/>
      <p:bldP spid="94" grpId="0" animBg="1"/>
      <p:bldP spid="86" grpId="0"/>
      <p:bldP spid="100" grpId="0"/>
      <p:bldP spid="101" grpId="0" animBg="1"/>
      <p:bldP spid="102" grpId="0"/>
      <p:bldP spid="104" grpId="0"/>
      <p:bldP spid="105" grpId="0"/>
      <p:bldP spid="106" grpId="0"/>
      <p:bldP spid="107" grpId="0"/>
      <p:bldP spid="109" grpId="0"/>
      <p:bldP spid="1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 singlet excitations, cc-</a:t>
            </a:r>
            <a:r>
              <a:rPr lang="en-US" dirty="0" err="1"/>
              <a:t>pVDZ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424AA3-9EB5-F040-ADD8-DE4B5C6EB1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889462"/>
              </p:ext>
            </p:extLst>
          </p:nvPr>
        </p:nvGraphicFramePr>
        <p:xfrm>
          <a:off x="749588" y="1230682"/>
          <a:ext cx="8065551" cy="568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B24DB5-B9B8-F544-909E-4BD5B26BBDDD}"/>
              </a:ext>
            </a:extLst>
          </p:cNvPr>
          <p:cNvSpPr/>
          <p:nvPr/>
        </p:nvSpPr>
        <p:spPr>
          <a:xfrm rot="16200000">
            <a:off x="-1622664" y="3475005"/>
            <a:ext cx="4159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error vs EOM-CCSD (eV)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40A2F-D761-C340-A005-6BDC86072BDC}"/>
              </a:ext>
            </a:extLst>
          </p:cNvPr>
          <p:cNvSpPr/>
          <p:nvPr/>
        </p:nvSpPr>
        <p:spPr>
          <a:xfrm>
            <a:off x="3331923" y="6273141"/>
            <a:ext cx="3206664" cy="62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/>
              <p:nvPr/>
            </p:nvSpPr>
            <p:spPr>
              <a:xfrm>
                <a:off x="1848704" y="1343930"/>
                <a:ext cx="110055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704" y="1343930"/>
                <a:ext cx="110055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9765E0C-04BF-5F43-BF3C-911279A298B3}"/>
                  </a:ext>
                </a:extLst>
              </p:cNvPr>
              <p:cNvSpPr/>
              <p:nvPr/>
            </p:nvSpPr>
            <p:spPr>
              <a:xfrm>
                <a:off x="3242765" y="1343930"/>
                <a:ext cx="110139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9765E0C-04BF-5F43-BF3C-911279A298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765" y="1343930"/>
                <a:ext cx="110139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5940D4D-060D-7B47-B2F7-949A8079C2DC}"/>
                  </a:ext>
                </a:extLst>
              </p:cNvPr>
              <p:cNvSpPr/>
              <p:nvPr/>
            </p:nvSpPr>
            <p:spPr>
              <a:xfrm>
                <a:off x="4637660" y="1343930"/>
                <a:ext cx="1105816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5940D4D-060D-7B47-B2F7-949A8079C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660" y="1343930"/>
                <a:ext cx="110581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/>
              <p:nvPr/>
            </p:nvSpPr>
            <p:spPr>
              <a:xfrm>
                <a:off x="6036979" y="1343930"/>
                <a:ext cx="110665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979" y="1343930"/>
                <a:ext cx="1106650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/>
              <p:nvPr/>
            </p:nvSpPr>
            <p:spPr>
              <a:xfrm>
                <a:off x="7437132" y="1343930"/>
                <a:ext cx="110665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132" y="1343930"/>
                <a:ext cx="110665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A8842956-CB2C-654C-9771-BB25B6F21E2C}"/>
              </a:ext>
            </a:extLst>
          </p:cNvPr>
          <p:cNvSpPr/>
          <p:nvPr/>
        </p:nvSpPr>
        <p:spPr>
          <a:xfrm>
            <a:off x="2135065" y="3094253"/>
            <a:ext cx="921286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61E583-A684-9643-AD67-A74C78526B09}"/>
              </a:ext>
            </a:extLst>
          </p:cNvPr>
          <p:cNvSpPr/>
          <p:nvPr/>
        </p:nvSpPr>
        <p:spPr>
          <a:xfrm>
            <a:off x="3527374" y="3397857"/>
            <a:ext cx="921286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0C9A978-ABEA-214B-BC31-2C9FB7CCAAF3}"/>
              </a:ext>
            </a:extLst>
          </p:cNvPr>
          <p:cNvSpPr/>
          <p:nvPr/>
        </p:nvSpPr>
        <p:spPr>
          <a:xfrm>
            <a:off x="4933040" y="3431015"/>
            <a:ext cx="921286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57D815C-A64B-B747-807F-F801B0AB3239}"/>
              </a:ext>
            </a:extLst>
          </p:cNvPr>
          <p:cNvSpPr/>
          <p:nvPr/>
        </p:nvSpPr>
        <p:spPr>
          <a:xfrm>
            <a:off x="6335735" y="3586251"/>
            <a:ext cx="921286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05DE6-6A1C-0245-A945-4CC48F6AD12A}"/>
              </a:ext>
            </a:extLst>
          </p:cNvPr>
          <p:cNvSpPr/>
          <p:nvPr/>
        </p:nvSpPr>
        <p:spPr>
          <a:xfrm>
            <a:off x="6970114" y="2449261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EEF39E-34A1-9640-A555-F8CF228FC5CE}"/>
              </a:ext>
            </a:extLst>
          </p:cNvPr>
          <p:cNvCxnSpPr/>
          <p:nvPr/>
        </p:nvCxnSpPr>
        <p:spPr>
          <a:xfrm flipH="1">
            <a:off x="6358189" y="2845133"/>
            <a:ext cx="651353" cy="4386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4BEB653-E6D6-DF44-BCF4-BF64A22647EC}"/>
              </a:ext>
            </a:extLst>
          </p:cNvPr>
          <p:cNvSpPr/>
          <p:nvPr/>
        </p:nvSpPr>
        <p:spPr>
          <a:xfrm>
            <a:off x="7729063" y="3505834"/>
            <a:ext cx="921286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532EF-0F6C-2842-9D1A-82B0D0EEDEF2}"/>
              </a:ext>
            </a:extLst>
          </p:cNvPr>
          <p:cNvCxnSpPr>
            <a:cxnSpLocks/>
          </p:cNvCxnSpPr>
          <p:nvPr/>
        </p:nvCxnSpPr>
        <p:spPr>
          <a:xfrm>
            <a:off x="1653436" y="4165906"/>
            <a:ext cx="70333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E2F9CB7-C687-214A-A516-312FF5C1A295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11727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 animBg="1"/>
      <p:bldP spid="31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  <p:bldP spid="39" grpId="0" animBg="1"/>
      <p:bldP spid="11" grpId="0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 singlet excitations, cc-</a:t>
            </a:r>
            <a:r>
              <a:rPr lang="en-US" dirty="0" err="1"/>
              <a:t>pVDZ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424AA3-9EB5-F040-ADD8-DE4B5C6EB1B7}"/>
              </a:ext>
            </a:extLst>
          </p:cNvPr>
          <p:cNvGraphicFramePr/>
          <p:nvPr/>
        </p:nvGraphicFramePr>
        <p:xfrm>
          <a:off x="749588" y="1230682"/>
          <a:ext cx="8065551" cy="568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B24DB5-B9B8-F544-909E-4BD5B26BBDDD}"/>
              </a:ext>
            </a:extLst>
          </p:cNvPr>
          <p:cNvSpPr/>
          <p:nvPr/>
        </p:nvSpPr>
        <p:spPr>
          <a:xfrm rot="16200000">
            <a:off x="-1622664" y="3475005"/>
            <a:ext cx="4159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error vs EOM-CCSD (eV)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40A2F-D761-C340-A005-6BDC86072BDC}"/>
              </a:ext>
            </a:extLst>
          </p:cNvPr>
          <p:cNvSpPr/>
          <p:nvPr/>
        </p:nvSpPr>
        <p:spPr>
          <a:xfrm>
            <a:off x="3331923" y="6273141"/>
            <a:ext cx="3206664" cy="62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/>
              <p:nvPr/>
            </p:nvSpPr>
            <p:spPr>
              <a:xfrm>
                <a:off x="1848704" y="1343930"/>
                <a:ext cx="110055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704" y="1343930"/>
                <a:ext cx="110055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9765E0C-04BF-5F43-BF3C-911279A298B3}"/>
                  </a:ext>
                </a:extLst>
              </p:cNvPr>
              <p:cNvSpPr/>
              <p:nvPr/>
            </p:nvSpPr>
            <p:spPr>
              <a:xfrm>
                <a:off x="3242765" y="1343930"/>
                <a:ext cx="110139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9765E0C-04BF-5F43-BF3C-911279A298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765" y="1343930"/>
                <a:ext cx="110139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5940D4D-060D-7B47-B2F7-949A8079C2DC}"/>
                  </a:ext>
                </a:extLst>
              </p:cNvPr>
              <p:cNvSpPr/>
              <p:nvPr/>
            </p:nvSpPr>
            <p:spPr>
              <a:xfrm>
                <a:off x="4637660" y="1343930"/>
                <a:ext cx="1105816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5940D4D-060D-7B47-B2F7-949A8079C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660" y="1343930"/>
                <a:ext cx="110581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/>
              <p:nvPr/>
            </p:nvSpPr>
            <p:spPr>
              <a:xfrm>
                <a:off x="6036979" y="1343930"/>
                <a:ext cx="110665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979" y="1343930"/>
                <a:ext cx="1106650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/>
              <p:nvPr/>
            </p:nvSpPr>
            <p:spPr>
              <a:xfrm>
                <a:off x="7437132" y="1343930"/>
                <a:ext cx="110665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132" y="1343930"/>
                <a:ext cx="110665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A8842956-CB2C-654C-9771-BB25B6F21E2C}"/>
              </a:ext>
            </a:extLst>
          </p:cNvPr>
          <p:cNvSpPr/>
          <p:nvPr/>
        </p:nvSpPr>
        <p:spPr>
          <a:xfrm>
            <a:off x="2367419" y="3094253"/>
            <a:ext cx="688932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61E583-A684-9643-AD67-A74C78526B09}"/>
              </a:ext>
            </a:extLst>
          </p:cNvPr>
          <p:cNvSpPr/>
          <p:nvPr/>
        </p:nvSpPr>
        <p:spPr>
          <a:xfrm>
            <a:off x="3770334" y="3397857"/>
            <a:ext cx="678326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0C9A978-ABEA-214B-BC31-2C9FB7CCAAF3}"/>
              </a:ext>
            </a:extLst>
          </p:cNvPr>
          <p:cNvSpPr/>
          <p:nvPr/>
        </p:nvSpPr>
        <p:spPr>
          <a:xfrm>
            <a:off x="5162642" y="3431015"/>
            <a:ext cx="691683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57D815C-A64B-B747-807F-F801B0AB3239}"/>
              </a:ext>
            </a:extLst>
          </p:cNvPr>
          <p:cNvSpPr/>
          <p:nvPr/>
        </p:nvSpPr>
        <p:spPr>
          <a:xfrm>
            <a:off x="6580833" y="3586251"/>
            <a:ext cx="688714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05DE6-6A1C-0245-A945-4CC48F6AD12A}"/>
              </a:ext>
            </a:extLst>
          </p:cNvPr>
          <p:cNvSpPr/>
          <p:nvPr/>
        </p:nvSpPr>
        <p:spPr>
          <a:xfrm>
            <a:off x="6970114" y="2449261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EEF39E-34A1-9640-A555-F8CF228FC5CE}"/>
              </a:ext>
            </a:extLst>
          </p:cNvPr>
          <p:cNvCxnSpPr/>
          <p:nvPr/>
        </p:nvCxnSpPr>
        <p:spPr>
          <a:xfrm flipH="1">
            <a:off x="6358189" y="2845133"/>
            <a:ext cx="651353" cy="4386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4BEB653-E6D6-DF44-BCF4-BF64A22647EC}"/>
              </a:ext>
            </a:extLst>
          </p:cNvPr>
          <p:cNvSpPr/>
          <p:nvPr/>
        </p:nvSpPr>
        <p:spPr>
          <a:xfrm>
            <a:off x="7983529" y="3505834"/>
            <a:ext cx="654294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532EF-0F6C-2842-9D1A-82B0D0EEDEF2}"/>
              </a:ext>
            </a:extLst>
          </p:cNvPr>
          <p:cNvCxnSpPr>
            <a:cxnSpLocks/>
          </p:cNvCxnSpPr>
          <p:nvPr/>
        </p:nvCxnSpPr>
        <p:spPr>
          <a:xfrm>
            <a:off x="1653436" y="4165906"/>
            <a:ext cx="70333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9561D7A-7098-2A46-888B-6D7A966D6054}"/>
              </a:ext>
            </a:extLst>
          </p:cNvPr>
          <p:cNvSpPr/>
          <p:nvPr/>
        </p:nvSpPr>
        <p:spPr>
          <a:xfrm>
            <a:off x="2630545" y="5969261"/>
            <a:ext cx="1110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ESMF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C69981-44A5-A748-B148-555A82C3A712}"/>
              </a:ext>
            </a:extLst>
          </p:cNvPr>
          <p:cNvCxnSpPr>
            <a:cxnSpLocks/>
          </p:cNvCxnSpPr>
          <p:nvPr/>
        </p:nvCxnSpPr>
        <p:spPr>
          <a:xfrm flipH="1" flipV="1">
            <a:off x="2288787" y="5667481"/>
            <a:ext cx="398630" cy="5368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D3BD263-78EB-6C49-8583-B37482CD3E98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1016046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 singlet excitations, cc-</a:t>
            </a:r>
            <a:r>
              <a:rPr lang="en-US" dirty="0" err="1"/>
              <a:t>pVDZ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424AA3-9EB5-F040-ADD8-DE4B5C6EB1B7}"/>
              </a:ext>
            </a:extLst>
          </p:cNvPr>
          <p:cNvGraphicFramePr/>
          <p:nvPr/>
        </p:nvGraphicFramePr>
        <p:xfrm>
          <a:off x="749588" y="1230682"/>
          <a:ext cx="8065551" cy="568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B24DB5-B9B8-F544-909E-4BD5B26BBDDD}"/>
              </a:ext>
            </a:extLst>
          </p:cNvPr>
          <p:cNvSpPr/>
          <p:nvPr/>
        </p:nvSpPr>
        <p:spPr>
          <a:xfrm rot="16200000">
            <a:off x="-1622664" y="3475005"/>
            <a:ext cx="4159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error vs EOM-CCSD (eV)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40A2F-D761-C340-A005-6BDC86072BDC}"/>
              </a:ext>
            </a:extLst>
          </p:cNvPr>
          <p:cNvSpPr/>
          <p:nvPr/>
        </p:nvSpPr>
        <p:spPr>
          <a:xfrm>
            <a:off x="3331923" y="6273141"/>
            <a:ext cx="3206664" cy="62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/>
              <p:nvPr/>
            </p:nvSpPr>
            <p:spPr>
              <a:xfrm>
                <a:off x="1848704" y="1343930"/>
                <a:ext cx="110055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704" y="1343930"/>
                <a:ext cx="110055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9765E0C-04BF-5F43-BF3C-911279A298B3}"/>
                  </a:ext>
                </a:extLst>
              </p:cNvPr>
              <p:cNvSpPr/>
              <p:nvPr/>
            </p:nvSpPr>
            <p:spPr>
              <a:xfrm>
                <a:off x="3242765" y="1343930"/>
                <a:ext cx="110139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9765E0C-04BF-5F43-BF3C-911279A298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765" y="1343930"/>
                <a:ext cx="110139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5940D4D-060D-7B47-B2F7-949A8079C2DC}"/>
                  </a:ext>
                </a:extLst>
              </p:cNvPr>
              <p:cNvSpPr/>
              <p:nvPr/>
            </p:nvSpPr>
            <p:spPr>
              <a:xfrm>
                <a:off x="4637660" y="1343930"/>
                <a:ext cx="1105816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5940D4D-060D-7B47-B2F7-949A8079C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660" y="1343930"/>
                <a:ext cx="110581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/>
              <p:nvPr/>
            </p:nvSpPr>
            <p:spPr>
              <a:xfrm>
                <a:off x="6036979" y="1343930"/>
                <a:ext cx="110665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979" y="1343930"/>
                <a:ext cx="1106650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/>
              <p:nvPr/>
            </p:nvSpPr>
            <p:spPr>
              <a:xfrm>
                <a:off x="7437132" y="1343930"/>
                <a:ext cx="110665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132" y="1343930"/>
                <a:ext cx="110665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A8842956-CB2C-654C-9771-BB25B6F21E2C}"/>
              </a:ext>
            </a:extLst>
          </p:cNvPr>
          <p:cNvSpPr/>
          <p:nvPr/>
        </p:nvSpPr>
        <p:spPr>
          <a:xfrm>
            <a:off x="2619115" y="3094253"/>
            <a:ext cx="425806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61E583-A684-9643-AD67-A74C78526B09}"/>
              </a:ext>
            </a:extLst>
          </p:cNvPr>
          <p:cNvSpPr/>
          <p:nvPr/>
        </p:nvSpPr>
        <p:spPr>
          <a:xfrm>
            <a:off x="4033460" y="3397857"/>
            <a:ext cx="438060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0C9A978-ABEA-214B-BC31-2C9FB7CCAAF3}"/>
              </a:ext>
            </a:extLst>
          </p:cNvPr>
          <p:cNvSpPr/>
          <p:nvPr/>
        </p:nvSpPr>
        <p:spPr>
          <a:xfrm>
            <a:off x="5437199" y="3431015"/>
            <a:ext cx="394266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57D815C-A64B-B747-807F-F801B0AB3239}"/>
              </a:ext>
            </a:extLst>
          </p:cNvPr>
          <p:cNvSpPr/>
          <p:nvPr/>
        </p:nvSpPr>
        <p:spPr>
          <a:xfrm>
            <a:off x="6831433" y="3586251"/>
            <a:ext cx="472403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05DE6-6A1C-0245-A945-4CC48F6AD12A}"/>
              </a:ext>
            </a:extLst>
          </p:cNvPr>
          <p:cNvSpPr/>
          <p:nvPr/>
        </p:nvSpPr>
        <p:spPr>
          <a:xfrm>
            <a:off x="6970114" y="2449261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EEF39E-34A1-9640-A555-F8CF228FC5CE}"/>
              </a:ext>
            </a:extLst>
          </p:cNvPr>
          <p:cNvCxnSpPr/>
          <p:nvPr/>
        </p:nvCxnSpPr>
        <p:spPr>
          <a:xfrm flipH="1">
            <a:off x="6358189" y="2845133"/>
            <a:ext cx="651353" cy="4386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4BEB653-E6D6-DF44-BCF4-BF64A22647EC}"/>
              </a:ext>
            </a:extLst>
          </p:cNvPr>
          <p:cNvSpPr/>
          <p:nvPr/>
        </p:nvSpPr>
        <p:spPr>
          <a:xfrm>
            <a:off x="8241973" y="3505834"/>
            <a:ext cx="430139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532EF-0F6C-2842-9D1A-82B0D0EEDEF2}"/>
              </a:ext>
            </a:extLst>
          </p:cNvPr>
          <p:cNvCxnSpPr>
            <a:cxnSpLocks/>
          </p:cNvCxnSpPr>
          <p:nvPr/>
        </p:nvCxnSpPr>
        <p:spPr>
          <a:xfrm>
            <a:off x="1653436" y="4165906"/>
            <a:ext cx="70333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9561D7A-7098-2A46-888B-6D7A966D6054}"/>
              </a:ext>
            </a:extLst>
          </p:cNvPr>
          <p:cNvSpPr/>
          <p:nvPr/>
        </p:nvSpPr>
        <p:spPr>
          <a:xfrm>
            <a:off x="2630545" y="5969261"/>
            <a:ext cx="1110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ESMF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C69981-44A5-A748-B148-555A82C3A712}"/>
              </a:ext>
            </a:extLst>
          </p:cNvPr>
          <p:cNvCxnSpPr>
            <a:cxnSpLocks/>
          </p:cNvCxnSpPr>
          <p:nvPr/>
        </p:nvCxnSpPr>
        <p:spPr>
          <a:xfrm flipH="1" flipV="1">
            <a:off x="2288787" y="5667481"/>
            <a:ext cx="398630" cy="5368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B4772A7-CD7B-F947-80A8-5A285B976A8C}"/>
              </a:ext>
            </a:extLst>
          </p:cNvPr>
          <p:cNvSpPr/>
          <p:nvPr/>
        </p:nvSpPr>
        <p:spPr>
          <a:xfrm>
            <a:off x="4054477" y="5856449"/>
            <a:ext cx="1200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CIS(D)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5409BD7-1E88-0544-8F53-761F9DEE6FC5}"/>
              </a:ext>
            </a:extLst>
          </p:cNvPr>
          <p:cNvCxnSpPr>
            <a:cxnSpLocks/>
          </p:cNvCxnSpPr>
          <p:nvPr/>
        </p:nvCxnSpPr>
        <p:spPr>
          <a:xfrm flipH="1" flipV="1">
            <a:off x="3938457" y="4335660"/>
            <a:ext cx="288159" cy="1597975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F3DFD47-1753-0246-85D3-A49366CF7427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617899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 singlet excitations, cc-</a:t>
            </a:r>
            <a:r>
              <a:rPr lang="en-US" dirty="0" err="1"/>
              <a:t>pVDZ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424AA3-9EB5-F040-ADD8-DE4B5C6EB1B7}"/>
              </a:ext>
            </a:extLst>
          </p:cNvPr>
          <p:cNvGraphicFramePr/>
          <p:nvPr/>
        </p:nvGraphicFramePr>
        <p:xfrm>
          <a:off x="749588" y="1230682"/>
          <a:ext cx="8065551" cy="568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B24DB5-B9B8-F544-909E-4BD5B26BBDDD}"/>
              </a:ext>
            </a:extLst>
          </p:cNvPr>
          <p:cNvSpPr/>
          <p:nvPr/>
        </p:nvSpPr>
        <p:spPr>
          <a:xfrm rot="16200000">
            <a:off x="-1622664" y="3475005"/>
            <a:ext cx="4159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error vs EOM-CCSD (eV)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40A2F-D761-C340-A005-6BDC86072BDC}"/>
              </a:ext>
            </a:extLst>
          </p:cNvPr>
          <p:cNvSpPr/>
          <p:nvPr/>
        </p:nvSpPr>
        <p:spPr>
          <a:xfrm>
            <a:off x="3331923" y="6273141"/>
            <a:ext cx="3206664" cy="62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532EF-0F6C-2842-9D1A-82B0D0EEDEF2}"/>
              </a:ext>
            </a:extLst>
          </p:cNvPr>
          <p:cNvCxnSpPr>
            <a:cxnSpLocks/>
          </p:cNvCxnSpPr>
          <p:nvPr/>
        </p:nvCxnSpPr>
        <p:spPr>
          <a:xfrm>
            <a:off x="1653436" y="4165906"/>
            <a:ext cx="70333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05DE6-6A1C-0245-A945-4CC48F6AD12A}"/>
              </a:ext>
            </a:extLst>
          </p:cNvPr>
          <p:cNvSpPr/>
          <p:nvPr/>
        </p:nvSpPr>
        <p:spPr>
          <a:xfrm>
            <a:off x="6970114" y="2449261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EEF39E-34A1-9640-A555-F8CF228FC5CE}"/>
              </a:ext>
            </a:extLst>
          </p:cNvPr>
          <p:cNvCxnSpPr/>
          <p:nvPr/>
        </p:nvCxnSpPr>
        <p:spPr>
          <a:xfrm flipH="1">
            <a:off x="6358189" y="2845133"/>
            <a:ext cx="651353" cy="4386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B1E948E-EDF3-3E48-96E4-F0DE2182FC9B}"/>
              </a:ext>
            </a:extLst>
          </p:cNvPr>
          <p:cNvSpPr/>
          <p:nvPr/>
        </p:nvSpPr>
        <p:spPr>
          <a:xfrm>
            <a:off x="2630545" y="5969261"/>
            <a:ext cx="1110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ESMF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3F31C4-09F0-144E-878F-90097EE2EDBB}"/>
              </a:ext>
            </a:extLst>
          </p:cNvPr>
          <p:cNvCxnSpPr>
            <a:cxnSpLocks/>
          </p:cNvCxnSpPr>
          <p:nvPr/>
        </p:nvCxnSpPr>
        <p:spPr>
          <a:xfrm flipH="1" flipV="1">
            <a:off x="2288787" y="5667481"/>
            <a:ext cx="398630" cy="5368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FADC835-1A75-F047-B9B7-5B76011518A6}"/>
              </a:ext>
            </a:extLst>
          </p:cNvPr>
          <p:cNvSpPr/>
          <p:nvPr/>
        </p:nvSpPr>
        <p:spPr>
          <a:xfrm>
            <a:off x="4054477" y="5856449"/>
            <a:ext cx="1200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CIS(D)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A1FD7E-C93A-1248-B460-399D7582D01E}"/>
              </a:ext>
            </a:extLst>
          </p:cNvPr>
          <p:cNvCxnSpPr>
            <a:cxnSpLocks/>
          </p:cNvCxnSpPr>
          <p:nvPr/>
        </p:nvCxnSpPr>
        <p:spPr>
          <a:xfrm flipH="1" flipV="1">
            <a:off x="3938457" y="4335660"/>
            <a:ext cx="288159" cy="1597975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726CE40-AB7A-CC41-AA91-A989F33FE67F}"/>
              </a:ext>
            </a:extLst>
          </p:cNvPr>
          <p:cNvSpPr/>
          <p:nvPr/>
        </p:nvSpPr>
        <p:spPr>
          <a:xfrm rot="3327272">
            <a:off x="3282425" y="2191052"/>
            <a:ext cx="1341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ESMP2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8CD538-8AD7-2C49-898A-B4005A670B8F}"/>
              </a:ext>
            </a:extLst>
          </p:cNvPr>
          <p:cNvCxnSpPr>
            <a:cxnSpLocks/>
          </p:cNvCxnSpPr>
          <p:nvPr/>
        </p:nvCxnSpPr>
        <p:spPr>
          <a:xfrm>
            <a:off x="4124178" y="3094252"/>
            <a:ext cx="17304" cy="87696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/>
              <p:nvPr/>
            </p:nvSpPr>
            <p:spPr>
              <a:xfrm>
                <a:off x="1848704" y="1343930"/>
                <a:ext cx="110055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704" y="1343930"/>
                <a:ext cx="110055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9765E0C-04BF-5F43-BF3C-911279A298B3}"/>
                  </a:ext>
                </a:extLst>
              </p:cNvPr>
              <p:cNvSpPr/>
              <p:nvPr/>
            </p:nvSpPr>
            <p:spPr>
              <a:xfrm>
                <a:off x="3242765" y="1343930"/>
                <a:ext cx="110139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9765E0C-04BF-5F43-BF3C-911279A298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765" y="1343930"/>
                <a:ext cx="110139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5940D4D-060D-7B47-B2F7-949A8079C2DC}"/>
                  </a:ext>
                </a:extLst>
              </p:cNvPr>
              <p:cNvSpPr/>
              <p:nvPr/>
            </p:nvSpPr>
            <p:spPr>
              <a:xfrm>
                <a:off x="4637660" y="1343930"/>
                <a:ext cx="1105816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5940D4D-060D-7B47-B2F7-949A8079C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660" y="1343930"/>
                <a:ext cx="110581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/>
              <p:nvPr/>
            </p:nvSpPr>
            <p:spPr>
              <a:xfrm>
                <a:off x="6036979" y="1343930"/>
                <a:ext cx="110665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979" y="1343930"/>
                <a:ext cx="1106650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/>
              <p:nvPr/>
            </p:nvSpPr>
            <p:spPr>
              <a:xfrm>
                <a:off x="7437132" y="1343930"/>
                <a:ext cx="110665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132" y="1343930"/>
                <a:ext cx="110665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01AC49EC-0A4D-F84C-8322-F001297279B1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3009989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</a:t>
            </a:r>
            <a:r>
              <a:rPr lang="en-US" baseline="-25000" dirty="0"/>
              <a:t>2</a:t>
            </a:r>
            <a:r>
              <a:rPr lang="en-US" dirty="0"/>
              <a:t>O singlet excitations, cc-</a:t>
            </a:r>
            <a:r>
              <a:rPr lang="en-US" dirty="0" err="1"/>
              <a:t>pVDZ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424AA3-9EB5-F040-ADD8-DE4B5C6EB1B7}"/>
              </a:ext>
            </a:extLst>
          </p:cNvPr>
          <p:cNvGraphicFramePr/>
          <p:nvPr>
            <p:extLst/>
          </p:nvPr>
        </p:nvGraphicFramePr>
        <p:xfrm>
          <a:off x="749588" y="1230682"/>
          <a:ext cx="8065551" cy="568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B24DB5-B9B8-F544-909E-4BD5B26BBDDD}"/>
              </a:ext>
            </a:extLst>
          </p:cNvPr>
          <p:cNvSpPr/>
          <p:nvPr/>
        </p:nvSpPr>
        <p:spPr>
          <a:xfrm rot="16200000">
            <a:off x="-1622664" y="3475005"/>
            <a:ext cx="4159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error vs EOM-CCSD (eV)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40A2F-D761-C340-A005-6BDC86072BDC}"/>
              </a:ext>
            </a:extLst>
          </p:cNvPr>
          <p:cNvSpPr/>
          <p:nvPr/>
        </p:nvSpPr>
        <p:spPr>
          <a:xfrm>
            <a:off x="3331923" y="6273141"/>
            <a:ext cx="3206664" cy="62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05DE6-6A1C-0245-A945-4CC48F6AD12A}"/>
              </a:ext>
            </a:extLst>
          </p:cNvPr>
          <p:cNvSpPr/>
          <p:nvPr/>
        </p:nvSpPr>
        <p:spPr>
          <a:xfrm>
            <a:off x="7661077" y="2009406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EEF39E-34A1-9640-A555-F8CF228FC5CE}"/>
              </a:ext>
            </a:extLst>
          </p:cNvPr>
          <p:cNvCxnSpPr/>
          <p:nvPr/>
        </p:nvCxnSpPr>
        <p:spPr>
          <a:xfrm flipH="1">
            <a:off x="7049152" y="2405278"/>
            <a:ext cx="651353" cy="4386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/>
              <p:nvPr/>
            </p:nvSpPr>
            <p:spPr>
              <a:xfrm>
                <a:off x="2204003" y="1270773"/>
                <a:ext cx="110139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003" y="1270773"/>
                <a:ext cx="1101392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/>
              <p:nvPr/>
            </p:nvSpPr>
            <p:spPr>
              <a:xfrm>
                <a:off x="6846703" y="1270773"/>
                <a:ext cx="110055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703" y="1270773"/>
                <a:ext cx="110055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/>
              <p:nvPr/>
            </p:nvSpPr>
            <p:spPr>
              <a:xfrm>
                <a:off x="4522308" y="1270773"/>
                <a:ext cx="110748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308" y="1270773"/>
                <a:ext cx="1107483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7FA98C95-A459-324F-8DD4-ECA40C6F0756}"/>
              </a:ext>
            </a:extLst>
          </p:cNvPr>
          <p:cNvSpPr/>
          <p:nvPr/>
        </p:nvSpPr>
        <p:spPr>
          <a:xfrm>
            <a:off x="2298839" y="3139973"/>
            <a:ext cx="1536830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EC3624-3364-104C-8E43-8AD01379B8DA}"/>
              </a:ext>
            </a:extLst>
          </p:cNvPr>
          <p:cNvSpPr/>
          <p:nvPr/>
        </p:nvSpPr>
        <p:spPr>
          <a:xfrm>
            <a:off x="4673092" y="3381256"/>
            <a:ext cx="1536830" cy="2815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53F924-6C0C-D34D-A43B-3AF28A898E4E}"/>
              </a:ext>
            </a:extLst>
          </p:cNvPr>
          <p:cNvSpPr/>
          <p:nvPr/>
        </p:nvSpPr>
        <p:spPr>
          <a:xfrm>
            <a:off x="7086913" y="3146196"/>
            <a:ext cx="1536830" cy="2815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532EF-0F6C-2842-9D1A-82B0D0EEDEF2}"/>
              </a:ext>
            </a:extLst>
          </p:cNvPr>
          <p:cNvCxnSpPr>
            <a:cxnSpLocks/>
          </p:cNvCxnSpPr>
          <p:nvPr/>
        </p:nvCxnSpPr>
        <p:spPr>
          <a:xfrm>
            <a:off x="1528176" y="4256532"/>
            <a:ext cx="70333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DA3E19F-65DC-BB45-8157-F005669B1CA2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244575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 animBg="1"/>
      <p:bldP spid="11" grpId="0"/>
      <p:bldP spid="31" grpId="0"/>
      <p:bldP spid="34" grpId="0"/>
      <p:bldP spid="35" grpId="0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</a:t>
            </a:r>
            <a:r>
              <a:rPr lang="en-US" baseline="-25000" dirty="0"/>
              <a:t>2</a:t>
            </a:r>
            <a:r>
              <a:rPr lang="en-US" dirty="0"/>
              <a:t>O singlet excitations, cc-</a:t>
            </a:r>
            <a:r>
              <a:rPr lang="en-US" dirty="0" err="1"/>
              <a:t>pVDZ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424AA3-9EB5-F040-ADD8-DE4B5C6EB1B7}"/>
              </a:ext>
            </a:extLst>
          </p:cNvPr>
          <p:cNvGraphicFramePr/>
          <p:nvPr>
            <p:extLst/>
          </p:nvPr>
        </p:nvGraphicFramePr>
        <p:xfrm>
          <a:off x="749588" y="1230682"/>
          <a:ext cx="8065551" cy="568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B24DB5-B9B8-F544-909E-4BD5B26BBDDD}"/>
              </a:ext>
            </a:extLst>
          </p:cNvPr>
          <p:cNvSpPr/>
          <p:nvPr/>
        </p:nvSpPr>
        <p:spPr>
          <a:xfrm rot="16200000">
            <a:off x="-1622664" y="3475005"/>
            <a:ext cx="4159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error vs EOM-CCSD (eV)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40A2F-D761-C340-A005-6BDC86072BDC}"/>
              </a:ext>
            </a:extLst>
          </p:cNvPr>
          <p:cNvSpPr/>
          <p:nvPr/>
        </p:nvSpPr>
        <p:spPr>
          <a:xfrm>
            <a:off x="3331923" y="6273141"/>
            <a:ext cx="3206664" cy="62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05DE6-6A1C-0245-A945-4CC48F6AD12A}"/>
              </a:ext>
            </a:extLst>
          </p:cNvPr>
          <p:cNvSpPr/>
          <p:nvPr/>
        </p:nvSpPr>
        <p:spPr>
          <a:xfrm>
            <a:off x="7661077" y="2009406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EEF39E-34A1-9640-A555-F8CF228FC5CE}"/>
              </a:ext>
            </a:extLst>
          </p:cNvPr>
          <p:cNvCxnSpPr/>
          <p:nvPr/>
        </p:nvCxnSpPr>
        <p:spPr>
          <a:xfrm flipH="1">
            <a:off x="7049152" y="2405278"/>
            <a:ext cx="651353" cy="4386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B1E948E-EDF3-3E48-96E4-F0DE2182FC9B}"/>
              </a:ext>
            </a:extLst>
          </p:cNvPr>
          <p:cNvSpPr/>
          <p:nvPr/>
        </p:nvSpPr>
        <p:spPr>
          <a:xfrm>
            <a:off x="2814879" y="5961343"/>
            <a:ext cx="1110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ESMF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3F31C4-09F0-144E-878F-90097EE2EDBB}"/>
              </a:ext>
            </a:extLst>
          </p:cNvPr>
          <p:cNvCxnSpPr>
            <a:cxnSpLocks/>
          </p:cNvCxnSpPr>
          <p:nvPr/>
        </p:nvCxnSpPr>
        <p:spPr>
          <a:xfrm flipH="1" flipV="1">
            <a:off x="2473121" y="5659563"/>
            <a:ext cx="398630" cy="5368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/>
              <p:nvPr/>
            </p:nvSpPr>
            <p:spPr>
              <a:xfrm>
                <a:off x="2204003" y="1270773"/>
                <a:ext cx="110139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003" y="1270773"/>
                <a:ext cx="1101392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/>
              <p:nvPr/>
            </p:nvSpPr>
            <p:spPr>
              <a:xfrm>
                <a:off x="6846703" y="1270773"/>
                <a:ext cx="110055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703" y="1270773"/>
                <a:ext cx="110055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/>
              <p:nvPr/>
            </p:nvSpPr>
            <p:spPr>
              <a:xfrm>
                <a:off x="4522308" y="1270773"/>
                <a:ext cx="110748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308" y="1270773"/>
                <a:ext cx="1107483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7FA98C95-A459-324F-8DD4-ECA40C6F0756}"/>
              </a:ext>
            </a:extLst>
          </p:cNvPr>
          <p:cNvSpPr/>
          <p:nvPr/>
        </p:nvSpPr>
        <p:spPr>
          <a:xfrm>
            <a:off x="2739983" y="3139973"/>
            <a:ext cx="1072826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EC3624-3364-104C-8E43-8AD01379B8DA}"/>
              </a:ext>
            </a:extLst>
          </p:cNvPr>
          <p:cNvSpPr/>
          <p:nvPr/>
        </p:nvSpPr>
        <p:spPr>
          <a:xfrm>
            <a:off x="5093196" y="3381256"/>
            <a:ext cx="1185306" cy="2815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53F924-6C0C-D34D-A43B-3AF28A898E4E}"/>
              </a:ext>
            </a:extLst>
          </p:cNvPr>
          <p:cNvSpPr/>
          <p:nvPr/>
        </p:nvSpPr>
        <p:spPr>
          <a:xfrm>
            <a:off x="7503599" y="3146196"/>
            <a:ext cx="1177293" cy="2815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532EF-0F6C-2842-9D1A-82B0D0EEDEF2}"/>
              </a:ext>
            </a:extLst>
          </p:cNvPr>
          <p:cNvCxnSpPr>
            <a:cxnSpLocks/>
          </p:cNvCxnSpPr>
          <p:nvPr/>
        </p:nvCxnSpPr>
        <p:spPr>
          <a:xfrm>
            <a:off x="1528176" y="4256532"/>
            <a:ext cx="70333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29F957A-12C1-F148-A901-851196251225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272258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menu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1C45F5-2DA7-4F48-BBDB-AB236036AD2A}"/>
              </a:ext>
            </a:extLst>
          </p:cNvPr>
          <p:cNvGrpSpPr/>
          <p:nvPr/>
        </p:nvGrpSpPr>
        <p:grpSpPr>
          <a:xfrm>
            <a:off x="773721" y="1853832"/>
            <a:ext cx="5219507" cy="914400"/>
            <a:chOff x="457200" y="1853832"/>
            <a:chExt cx="5219507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9708C7E-018A-EF4F-A711-800B4032E6EA}"/>
                </a:ext>
              </a:extLst>
            </p:cNvPr>
            <p:cNvSpPr/>
            <p:nvPr/>
          </p:nvSpPr>
          <p:spPr>
            <a:xfrm>
              <a:off x="1744220" y="2018645"/>
              <a:ext cx="39324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aperitif: fun with QMC</a:t>
              </a:r>
              <a:endParaRPr lang="en-US" dirty="0"/>
            </a:p>
          </p:txBody>
        </p:sp>
        <p:pic>
          <p:nvPicPr>
            <p:cNvPr id="12" name="Graphic 11" descr="Martini">
              <a:extLst>
                <a:ext uri="{FF2B5EF4-FFF2-40B4-BE49-F238E27FC236}">
                  <a16:creationId xmlns:a16="http://schemas.microsoft.com/office/drawing/2014/main" id="{80F2893B-D18B-A647-9AE5-082BF0DD0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7200" y="1853832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92AA16-C3AC-E24F-A618-45E2EFEBE581}"/>
              </a:ext>
            </a:extLst>
          </p:cNvPr>
          <p:cNvGrpSpPr/>
          <p:nvPr/>
        </p:nvGrpSpPr>
        <p:grpSpPr>
          <a:xfrm>
            <a:off x="773721" y="3335835"/>
            <a:ext cx="7741031" cy="914400"/>
            <a:chOff x="457200" y="3337696"/>
            <a:chExt cx="7741031" cy="914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A8C1A6-33BC-2440-9520-177335E65117}"/>
                </a:ext>
              </a:extLst>
            </p:cNvPr>
            <p:cNvSpPr/>
            <p:nvPr/>
          </p:nvSpPr>
          <p:spPr>
            <a:xfrm>
              <a:off x="1744220" y="3502509"/>
              <a:ext cx="64540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main course: excited states with QMC</a:t>
              </a:r>
              <a:endParaRPr lang="en-US" dirty="0"/>
            </a:p>
          </p:txBody>
        </p:sp>
        <p:pic>
          <p:nvPicPr>
            <p:cNvPr id="14" name="Graphic 13" descr="Pasta">
              <a:extLst>
                <a:ext uri="{FF2B5EF4-FFF2-40B4-BE49-F238E27FC236}">
                  <a16:creationId xmlns:a16="http://schemas.microsoft.com/office/drawing/2014/main" id="{5E37927F-564E-E74A-9D63-0978442A0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7200" y="3337696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9AB8B1-8C33-1143-ACCF-CD3D8063D815}"/>
              </a:ext>
            </a:extLst>
          </p:cNvPr>
          <p:cNvGrpSpPr/>
          <p:nvPr/>
        </p:nvGrpSpPr>
        <p:grpSpPr>
          <a:xfrm>
            <a:off x="773721" y="4911621"/>
            <a:ext cx="5870711" cy="914400"/>
            <a:chOff x="457200" y="4946790"/>
            <a:chExt cx="5870711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38300C-B8EA-B14F-9C99-C8FF6B1D8337}"/>
                </a:ext>
              </a:extLst>
            </p:cNvPr>
            <p:cNvSpPr/>
            <p:nvPr/>
          </p:nvSpPr>
          <p:spPr>
            <a:xfrm>
              <a:off x="1744220" y="5111603"/>
              <a:ext cx="45836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dessert: mean field theory</a:t>
              </a:r>
              <a:endParaRPr lang="en-US" dirty="0"/>
            </a:p>
          </p:txBody>
        </p:sp>
        <p:pic>
          <p:nvPicPr>
            <p:cNvPr id="18" name="Graphic 17" descr="CakeSlice">
              <a:extLst>
                <a:ext uri="{FF2B5EF4-FFF2-40B4-BE49-F238E27FC236}">
                  <a16:creationId xmlns:a16="http://schemas.microsoft.com/office/drawing/2014/main" id="{DDC2C69B-3D22-A042-AF6B-C6C050876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7200" y="4946790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13DF760-1343-3B45-A331-07280B643DDB}"/>
              </a:ext>
            </a:extLst>
          </p:cNvPr>
          <p:cNvSpPr/>
          <p:nvPr/>
        </p:nvSpPr>
        <p:spPr>
          <a:xfrm>
            <a:off x="164123" y="3229637"/>
            <a:ext cx="8557846" cy="121340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F3038D-F4F8-0347-8B58-4D383B0BBE43}"/>
              </a:ext>
            </a:extLst>
          </p:cNvPr>
          <p:cNvSpPr/>
          <p:nvPr/>
        </p:nvSpPr>
        <p:spPr>
          <a:xfrm>
            <a:off x="293077" y="4771082"/>
            <a:ext cx="8557846" cy="121340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4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</a:t>
            </a:r>
            <a:r>
              <a:rPr lang="en-US" baseline="-25000" dirty="0"/>
              <a:t>2</a:t>
            </a:r>
            <a:r>
              <a:rPr lang="en-US" dirty="0"/>
              <a:t>O singlet excitations, cc-</a:t>
            </a:r>
            <a:r>
              <a:rPr lang="en-US" dirty="0" err="1"/>
              <a:t>pVDZ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424AA3-9EB5-F040-ADD8-DE4B5C6EB1B7}"/>
              </a:ext>
            </a:extLst>
          </p:cNvPr>
          <p:cNvGraphicFramePr/>
          <p:nvPr>
            <p:extLst/>
          </p:nvPr>
        </p:nvGraphicFramePr>
        <p:xfrm>
          <a:off x="749588" y="1230682"/>
          <a:ext cx="8065551" cy="568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B24DB5-B9B8-F544-909E-4BD5B26BBDDD}"/>
              </a:ext>
            </a:extLst>
          </p:cNvPr>
          <p:cNvSpPr/>
          <p:nvPr/>
        </p:nvSpPr>
        <p:spPr>
          <a:xfrm rot="16200000">
            <a:off x="-1622664" y="3475005"/>
            <a:ext cx="4159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error vs EOM-CCSD (eV)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40A2F-D761-C340-A005-6BDC86072BDC}"/>
              </a:ext>
            </a:extLst>
          </p:cNvPr>
          <p:cNvSpPr/>
          <p:nvPr/>
        </p:nvSpPr>
        <p:spPr>
          <a:xfrm>
            <a:off x="3331923" y="6273141"/>
            <a:ext cx="3206664" cy="62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05DE6-6A1C-0245-A945-4CC48F6AD12A}"/>
              </a:ext>
            </a:extLst>
          </p:cNvPr>
          <p:cNvSpPr/>
          <p:nvPr/>
        </p:nvSpPr>
        <p:spPr>
          <a:xfrm>
            <a:off x="7661077" y="2009406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EEF39E-34A1-9640-A555-F8CF228FC5CE}"/>
              </a:ext>
            </a:extLst>
          </p:cNvPr>
          <p:cNvCxnSpPr/>
          <p:nvPr/>
        </p:nvCxnSpPr>
        <p:spPr>
          <a:xfrm flipH="1">
            <a:off x="7049152" y="2405278"/>
            <a:ext cx="651353" cy="4386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B1E948E-EDF3-3E48-96E4-F0DE2182FC9B}"/>
              </a:ext>
            </a:extLst>
          </p:cNvPr>
          <p:cNvSpPr/>
          <p:nvPr/>
        </p:nvSpPr>
        <p:spPr>
          <a:xfrm>
            <a:off x="2814879" y="5961343"/>
            <a:ext cx="1110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ESMF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3F31C4-09F0-144E-878F-90097EE2EDBB}"/>
              </a:ext>
            </a:extLst>
          </p:cNvPr>
          <p:cNvCxnSpPr>
            <a:cxnSpLocks/>
          </p:cNvCxnSpPr>
          <p:nvPr/>
        </p:nvCxnSpPr>
        <p:spPr>
          <a:xfrm flipH="1" flipV="1">
            <a:off x="2473121" y="5659563"/>
            <a:ext cx="398630" cy="5368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/>
              <p:nvPr/>
            </p:nvSpPr>
            <p:spPr>
              <a:xfrm>
                <a:off x="2204003" y="1270773"/>
                <a:ext cx="110139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003" y="1270773"/>
                <a:ext cx="1101392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/>
              <p:nvPr/>
            </p:nvSpPr>
            <p:spPr>
              <a:xfrm>
                <a:off x="6846703" y="1270773"/>
                <a:ext cx="110055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703" y="1270773"/>
                <a:ext cx="110055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/>
              <p:nvPr/>
            </p:nvSpPr>
            <p:spPr>
              <a:xfrm>
                <a:off x="4522308" y="1270773"/>
                <a:ext cx="110748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308" y="1270773"/>
                <a:ext cx="1107483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7FA98C95-A459-324F-8DD4-ECA40C6F0756}"/>
              </a:ext>
            </a:extLst>
          </p:cNvPr>
          <p:cNvSpPr/>
          <p:nvPr/>
        </p:nvSpPr>
        <p:spPr>
          <a:xfrm>
            <a:off x="3143249" y="3139973"/>
            <a:ext cx="646699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EC3624-3364-104C-8E43-8AD01379B8DA}"/>
              </a:ext>
            </a:extLst>
          </p:cNvPr>
          <p:cNvSpPr/>
          <p:nvPr/>
        </p:nvSpPr>
        <p:spPr>
          <a:xfrm>
            <a:off x="5506030" y="3381256"/>
            <a:ext cx="738181" cy="2815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53F924-6C0C-D34D-A43B-3AF28A898E4E}"/>
              </a:ext>
            </a:extLst>
          </p:cNvPr>
          <p:cNvSpPr/>
          <p:nvPr/>
        </p:nvSpPr>
        <p:spPr>
          <a:xfrm>
            <a:off x="7912971" y="3146196"/>
            <a:ext cx="733631" cy="2815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532EF-0F6C-2842-9D1A-82B0D0EEDEF2}"/>
              </a:ext>
            </a:extLst>
          </p:cNvPr>
          <p:cNvCxnSpPr>
            <a:cxnSpLocks/>
          </p:cNvCxnSpPr>
          <p:nvPr/>
        </p:nvCxnSpPr>
        <p:spPr>
          <a:xfrm>
            <a:off x="1528176" y="4256532"/>
            <a:ext cx="70333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F1239-207D-4242-8C7E-761DC46D1C81}"/>
              </a:ext>
            </a:extLst>
          </p:cNvPr>
          <p:cNvSpPr/>
          <p:nvPr/>
        </p:nvSpPr>
        <p:spPr>
          <a:xfrm>
            <a:off x="4334770" y="2280747"/>
            <a:ext cx="1200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CIS(D)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1630C5-C77C-5549-9E5B-6B60ABA401DA}"/>
              </a:ext>
            </a:extLst>
          </p:cNvPr>
          <p:cNvCxnSpPr>
            <a:cxnSpLocks/>
          </p:cNvCxnSpPr>
          <p:nvPr/>
        </p:nvCxnSpPr>
        <p:spPr>
          <a:xfrm>
            <a:off x="4825122" y="2809714"/>
            <a:ext cx="351542" cy="84205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2EC9244-32B9-3F4B-B391-D336A7AD98AF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262663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</a:t>
            </a:r>
            <a:r>
              <a:rPr lang="en-US" baseline="-25000" dirty="0"/>
              <a:t>2</a:t>
            </a:r>
            <a:r>
              <a:rPr lang="en-US" dirty="0"/>
              <a:t>O singlet excitations, cc-</a:t>
            </a:r>
            <a:r>
              <a:rPr lang="en-US" dirty="0" err="1"/>
              <a:t>pVDZ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424AA3-9EB5-F040-ADD8-DE4B5C6EB1B7}"/>
              </a:ext>
            </a:extLst>
          </p:cNvPr>
          <p:cNvGraphicFramePr/>
          <p:nvPr>
            <p:extLst/>
          </p:nvPr>
        </p:nvGraphicFramePr>
        <p:xfrm>
          <a:off x="749588" y="1230682"/>
          <a:ext cx="8065551" cy="568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B24DB5-B9B8-F544-909E-4BD5B26BBDDD}"/>
              </a:ext>
            </a:extLst>
          </p:cNvPr>
          <p:cNvSpPr/>
          <p:nvPr/>
        </p:nvSpPr>
        <p:spPr>
          <a:xfrm rot="16200000">
            <a:off x="-1622664" y="3475005"/>
            <a:ext cx="4159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error vs EOM-CCSD (eV)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40A2F-D761-C340-A005-6BDC86072BDC}"/>
              </a:ext>
            </a:extLst>
          </p:cNvPr>
          <p:cNvSpPr/>
          <p:nvPr/>
        </p:nvSpPr>
        <p:spPr>
          <a:xfrm>
            <a:off x="3331923" y="6273141"/>
            <a:ext cx="3206664" cy="62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05DE6-6A1C-0245-A945-4CC48F6AD12A}"/>
              </a:ext>
            </a:extLst>
          </p:cNvPr>
          <p:cNvSpPr/>
          <p:nvPr/>
        </p:nvSpPr>
        <p:spPr>
          <a:xfrm>
            <a:off x="7661077" y="2009406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EEF39E-34A1-9640-A555-F8CF228FC5CE}"/>
              </a:ext>
            </a:extLst>
          </p:cNvPr>
          <p:cNvCxnSpPr/>
          <p:nvPr/>
        </p:nvCxnSpPr>
        <p:spPr>
          <a:xfrm flipH="1">
            <a:off x="7049152" y="2405278"/>
            <a:ext cx="651353" cy="4386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B1E948E-EDF3-3E48-96E4-F0DE2182FC9B}"/>
              </a:ext>
            </a:extLst>
          </p:cNvPr>
          <p:cNvSpPr/>
          <p:nvPr/>
        </p:nvSpPr>
        <p:spPr>
          <a:xfrm>
            <a:off x="2814879" y="5961343"/>
            <a:ext cx="1110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ESMF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3F31C4-09F0-144E-878F-90097EE2EDBB}"/>
              </a:ext>
            </a:extLst>
          </p:cNvPr>
          <p:cNvCxnSpPr>
            <a:cxnSpLocks/>
          </p:cNvCxnSpPr>
          <p:nvPr/>
        </p:nvCxnSpPr>
        <p:spPr>
          <a:xfrm flipH="1" flipV="1">
            <a:off x="2473121" y="5659563"/>
            <a:ext cx="398630" cy="5368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FADC835-1A75-F047-B9B7-5B76011518A6}"/>
              </a:ext>
            </a:extLst>
          </p:cNvPr>
          <p:cNvSpPr/>
          <p:nvPr/>
        </p:nvSpPr>
        <p:spPr>
          <a:xfrm>
            <a:off x="5630762" y="5611629"/>
            <a:ext cx="1341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ESMP2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A1FD7E-C93A-1248-B460-399D7582D01E}"/>
              </a:ext>
            </a:extLst>
          </p:cNvPr>
          <p:cNvCxnSpPr>
            <a:cxnSpLocks/>
          </p:cNvCxnSpPr>
          <p:nvPr/>
        </p:nvCxnSpPr>
        <p:spPr>
          <a:xfrm flipH="1" flipV="1">
            <a:off x="5795668" y="4544943"/>
            <a:ext cx="209702" cy="116288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726CE40-AB7A-CC41-AA91-A989F33FE67F}"/>
              </a:ext>
            </a:extLst>
          </p:cNvPr>
          <p:cNvSpPr/>
          <p:nvPr/>
        </p:nvSpPr>
        <p:spPr>
          <a:xfrm>
            <a:off x="4334770" y="2280747"/>
            <a:ext cx="1200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CIS(D)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8CD538-8AD7-2C49-898A-B4005A670B8F}"/>
              </a:ext>
            </a:extLst>
          </p:cNvPr>
          <p:cNvCxnSpPr>
            <a:cxnSpLocks/>
          </p:cNvCxnSpPr>
          <p:nvPr/>
        </p:nvCxnSpPr>
        <p:spPr>
          <a:xfrm>
            <a:off x="4825122" y="2809714"/>
            <a:ext cx="351542" cy="84205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/>
              <p:nvPr/>
            </p:nvSpPr>
            <p:spPr>
              <a:xfrm>
                <a:off x="2204003" y="1270773"/>
                <a:ext cx="110139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003" y="1270773"/>
                <a:ext cx="1101392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/>
              <p:nvPr/>
            </p:nvSpPr>
            <p:spPr>
              <a:xfrm>
                <a:off x="6846703" y="1270773"/>
                <a:ext cx="110055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703" y="1270773"/>
                <a:ext cx="110055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/>
              <p:nvPr/>
            </p:nvSpPr>
            <p:spPr>
              <a:xfrm>
                <a:off x="4522308" y="1270773"/>
                <a:ext cx="110748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308" y="1270773"/>
                <a:ext cx="1107483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532EF-0F6C-2842-9D1A-82B0D0EEDEF2}"/>
              </a:ext>
            </a:extLst>
          </p:cNvPr>
          <p:cNvCxnSpPr>
            <a:cxnSpLocks/>
          </p:cNvCxnSpPr>
          <p:nvPr/>
        </p:nvCxnSpPr>
        <p:spPr>
          <a:xfrm>
            <a:off x="1528176" y="4256532"/>
            <a:ext cx="70333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C70844C-A48D-3A44-A8DC-EF4E36913A6B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3204287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err="1"/>
                  <a:t>LiF</a:t>
                </a:r>
                <a:r>
                  <a:rPr lang="en-US" dirty="0"/>
                  <a:t> / 8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dirty="0"/>
                  <a:t> singlet excitations, cc-</a:t>
                </a:r>
                <a:r>
                  <a:rPr lang="en-US" dirty="0" err="1"/>
                  <a:t>pVDZ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932" r="-277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424AA3-9EB5-F040-ADD8-DE4B5C6EB1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683935"/>
              </p:ext>
            </p:extLst>
          </p:nvPr>
        </p:nvGraphicFramePr>
        <p:xfrm>
          <a:off x="749588" y="1230682"/>
          <a:ext cx="8065551" cy="568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B24DB5-B9B8-F544-909E-4BD5B26BBDDD}"/>
              </a:ext>
            </a:extLst>
          </p:cNvPr>
          <p:cNvSpPr/>
          <p:nvPr/>
        </p:nvSpPr>
        <p:spPr>
          <a:xfrm rot="16200000">
            <a:off x="-1622664" y="3475005"/>
            <a:ext cx="4159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error vs EOM-CCSD (eV)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40A2F-D761-C340-A005-6BDC86072BDC}"/>
              </a:ext>
            </a:extLst>
          </p:cNvPr>
          <p:cNvSpPr/>
          <p:nvPr/>
        </p:nvSpPr>
        <p:spPr>
          <a:xfrm>
            <a:off x="3331923" y="6273141"/>
            <a:ext cx="3206664" cy="62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/>
              <p:nvPr/>
            </p:nvSpPr>
            <p:spPr>
              <a:xfrm>
                <a:off x="1778119" y="1270773"/>
                <a:ext cx="192988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119" y="1270773"/>
                <a:ext cx="1929887" cy="430887"/>
              </a:xfrm>
              <a:prstGeom prst="rect">
                <a:avLst/>
              </a:prstGeom>
              <a:blipFill>
                <a:blip r:embed="rId5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/>
              <p:nvPr/>
            </p:nvSpPr>
            <p:spPr>
              <a:xfrm>
                <a:off x="6508501" y="1270773"/>
                <a:ext cx="201997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501" y="1270773"/>
                <a:ext cx="2019977" cy="430887"/>
              </a:xfrm>
              <a:prstGeom prst="rect">
                <a:avLst/>
              </a:prstGeom>
              <a:blipFill>
                <a:blip r:embed="rId6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/>
              <p:nvPr/>
            </p:nvSpPr>
            <p:spPr>
              <a:xfrm>
                <a:off x="4196632" y="1270773"/>
                <a:ext cx="188423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632" y="1270773"/>
                <a:ext cx="1884234" cy="430887"/>
              </a:xfrm>
              <a:prstGeom prst="rect">
                <a:avLst/>
              </a:prstGeom>
              <a:blipFill>
                <a:blip r:embed="rId7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D34EBB43-0E2D-FB45-B369-71E88E4BF767}"/>
              </a:ext>
            </a:extLst>
          </p:cNvPr>
          <p:cNvSpPr/>
          <p:nvPr/>
        </p:nvSpPr>
        <p:spPr>
          <a:xfrm>
            <a:off x="2274571" y="1789342"/>
            <a:ext cx="1444866" cy="4325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C47A0A-704D-3146-BCF2-6C1890D0F570}"/>
              </a:ext>
            </a:extLst>
          </p:cNvPr>
          <p:cNvSpPr/>
          <p:nvPr/>
        </p:nvSpPr>
        <p:spPr>
          <a:xfrm>
            <a:off x="4656938" y="1789343"/>
            <a:ext cx="1471221" cy="4325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9F8820-913D-0B49-9B90-C7D7851E3C89}"/>
              </a:ext>
            </a:extLst>
          </p:cNvPr>
          <p:cNvSpPr/>
          <p:nvPr/>
        </p:nvSpPr>
        <p:spPr>
          <a:xfrm>
            <a:off x="7042800" y="1789342"/>
            <a:ext cx="1510359" cy="4325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532EF-0F6C-2842-9D1A-82B0D0EEDEF2}"/>
              </a:ext>
            </a:extLst>
          </p:cNvPr>
          <p:cNvCxnSpPr>
            <a:cxnSpLocks/>
          </p:cNvCxnSpPr>
          <p:nvPr/>
        </p:nvCxnSpPr>
        <p:spPr>
          <a:xfrm>
            <a:off x="1528176" y="4256532"/>
            <a:ext cx="70333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05DE6-6A1C-0245-A945-4CC48F6AD12A}"/>
              </a:ext>
            </a:extLst>
          </p:cNvPr>
          <p:cNvSpPr/>
          <p:nvPr/>
        </p:nvSpPr>
        <p:spPr>
          <a:xfrm>
            <a:off x="7661077" y="2009406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EEF39E-34A1-9640-A555-F8CF228FC5CE}"/>
              </a:ext>
            </a:extLst>
          </p:cNvPr>
          <p:cNvCxnSpPr/>
          <p:nvPr/>
        </p:nvCxnSpPr>
        <p:spPr>
          <a:xfrm flipH="1">
            <a:off x="7049152" y="2405278"/>
            <a:ext cx="651353" cy="4386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07FAAE5-85F8-4D4E-85E8-149732EBBBF9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19834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 animBg="1"/>
      <p:bldP spid="31" grpId="0"/>
      <p:bldP spid="34" grpId="0"/>
      <p:bldP spid="35" grpId="0"/>
      <p:bldP spid="20" grpId="0" animBg="1"/>
      <p:bldP spid="21" grpId="0" animBg="1"/>
      <p:bldP spid="22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err="1"/>
                  <a:t>LiF</a:t>
                </a:r>
                <a:r>
                  <a:rPr lang="en-US" dirty="0"/>
                  <a:t> / 8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dirty="0"/>
                  <a:t> singlet excitations, cc-</a:t>
                </a:r>
                <a:r>
                  <a:rPr lang="en-US" dirty="0" err="1"/>
                  <a:t>pVDZ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932" r="-277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424AA3-9EB5-F040-ADD8-DE4B5C6EB1B7}"/>
              </a:ext>
            </a:extLst>
          </p:cNvPr>
          <p:cNvGraphicFramePr/>
          <p:nvPr>
            <p:extLst/>
          </p:nvPr>
        </p:nvGraphicFramePr>
        <p:xfrm>
          <a:off x="749588" y="1230682"/>
          <a:ext cx="8065551" cy="568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B24DB5-B9B8-F544-909E-4BD5B26BBDDD}"/>
              </a:ext>
            </a:extLst>
          </p:cNvPr>
          <p:cNvSpPr/>
          <p:nvPr/>
        </p:nvSpPr>
        <p:spPr>
          <a:xfrm rot="16200000">
            <a:off x="-1622664" y="3475005"/>
            <a:ext cx="4159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error vs EOM-CCSD (eV)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40A2F-D761-C340-A005-6BDC86072BDC}"/>
              </a:ext>
            </a:extLst>
          </p:cNvPr>
          <p:cNvSpPr/>
          <p:nvPr/>
        </p:nvSpPr>
        <p:spPr>
          <a:xfrm>
            <a:off x="3331923" y="6273141"/>
            <a:ext cx="3206664" cy="62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05DE6-6A1C-0245-A945-4CC48F6AD12A}"/>
              </a:ext>
            </a:extLst>
          </p:cNvPr>
          <p:cNvSpPr/>
          <p:nvPr/>
        </p:nvSpPr>
        <p:spPr>
          <a:xfrm>
            <a:off x="7661077" y="2009406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EEF39E-34A1-9640-A555-F8CF228FC5CE}"/>
              </a:ext>
            </a:extLst>
          </p:cNvPr>
          <p:cNvCxnSpPr/>
          <p:nvPr/>
        </p:nvCxnSpPr>
        <p:spPr>
          <a:xfrm flipH="1">
            <a:off x="7049152" y="2405278"/>
            <a:ext cx="651353" cy="4386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B1E948E-EDF3-3E48-96E4-F0DE2182FC9B}"/>
              </a:ext>
            </a:extLst>
          </p:cNvPr>
          <p:cNvSpPr/>
          <p:nvPr/>
        </p:nvSpPr>
        <p:spPr>
          <a:xfrm>
            <a:off x="3674609" y="5831145"/>
            <a:ext cx="1110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ESMF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3F31C4-09F0-144E-878F-90097EE2EDBB}"/>
              </a:ext>
            </a:extLst>
          </p:cNvPr>
          <p:cNvCxnSpPr>
            <a:cxnSpLocks/>
          </p:cNvCxnSpPr>
          <p:nvPr/>
        </p:nvCxnSpPr>
        <p:spPr>
          <a:xfrm flipV="1">
            <a:off x="4148846" y="5279041"/>
            <a:ext cx="520704" cy="63350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/>
              <p:nvPr/>
            </p:nvSpPr>
            <p:spPr>
              <a:xfrm>
                <a:off x="1778119" y="1270773"/>
                <a:ext cx="192988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119" y="1270773"/>
                <a:ext cx="1929887" cy="430887"/>
              </a:xfrm>
              <a:prstGeom prst="rect">
                <a:avLst/>
              </a:prstGeom>
              <a:blipFill>
                <a:blip r:embed="rId5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/>
              <p:nvPr/>
            </p:nvSpPr>
            <p:spPr>
              <a:xfrm>
                <a:off x="6508501" y="1270773"/>
                <a:ext cx="201997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501" y="1270773"/>
                <a:ext cx="2019977" cy="430887"/>
              </a:xfrm>
              <a:prstGeom prst="rect">
                <a:avLst/>
              </a:prstGeom>
              <a:blipFill>
                <a:blip r:embed="rId6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/>
              <p:nvPr/>
            </p:nvSpPr>
            <p:spPr>
              <a:xfrm>
                <a:off x="4196632" y="1270773"/>
                <a:ext cx="188423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632" y="1270773"/>
                <a:ext cx="1884234" cy="430887"/>
              </a:xfrm>
              <a:prstGeom prst="rect">
                <a:avLst/>
              </a:prstGeom>
              <a:blipFill>
                <a:blip r:embed="rId7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D34EBB43-0E2D-FB45-B369-71E88E4BF767}"/>
              </a:ext>
            </a:extLst>
          </p:cNvPr>
          <p:cNvSpPr/>
          <p:nvPr/>
        </p:nvSpPr>
        <p:spPr>
          <a:xfrm>
            <a:off x="2697481" y="3139972"/>
            <a:ext cx="1010525" cy="2975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C47A0A-704D-3146-BCF2-6C1890D0F570}"/>
              </a:ext>
            </a:extLst>
          </p:cNvPr>
          <p:cNvSpPr/>
          <p:nvPr/>
        </p:nvSpPr>
        <p:spPr>
          <a:xfrm>
            <a:off x="5087530" y="2503689"/>
            <a:ext cx="1074919" cy="3611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9F8820-913D-0B49-9B90-C7D7851E3C89}"/>
              </a:ext>
            </a:extLst>
          </p:cNvPr>
          <p:cNvSpPr/>
          <p:nvPr/>
        </p:nvSpPr>
        <p:spPr>
          <a:xfrm>
            <a:off x="7475221" y="3204966"/>
            <a:ext cx="1100798" cy="2910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532EF-0F6C-2842-9D1A-82B0D0EEDEF2}"/>
              </a:ext>
            </a:extLst>
          </p:cNvPr>
          <p:cNvCxnSpPr>
            <a:cxnSpLocks/>
          </p:cNvCxnSpPr>
          <p:nvPr/>
        </p:nvCxnSpPr>
        <p:spPr>
          <a:xfrm>
            <a:off x="1528176" y="4256532"/>
            <a:ext cx="70333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31887EF-C4F7-2540-81E3-0966D824A2A7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2603056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err="1"/>
                  <a:t>LiF</a:t>
                </a:r>
                <a:r>
                  <a:rPr lang="en-US" dirty="0"/>
                  <a:t> / 8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dirty="0"/>
                  <a:t> singlet excitations, cc-</a:t>
                </a:r>
                <a:r>
                  <a:rPr lang="en-US" dirty="0" err="1"/>
                  <a:t>pVDZ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932" r="-277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424AA3-9EB5-F040-ADD8-DE4B5C6EB1B7}"/>
              </a:ext>
            </a:extLst>
          </p:cNvPr>
          <p:cNvGraphicFramePr/>
          <p:nvPr>
            <p:extLst/>
          </p:nvPr>
        </p:nvGraphicFramePr>
        <p:xfrm>
          <a:off x="749588" y="1230682"/>
          <a:ext cx="8065551" cy="568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B24DB5-B9B8-F544-909E-4BD5B26BBDDD}"/>
              </a:ext>
            </a:extLst>
          </p:cNvPr>
          <p:cNvSpPr/>
          <p:nvPr/>
        </p:nvSpPr>
        <p:spPr>
          <a:xfrm rot="16200000">
            <a:off x="-1622664" y="3475005"/>
            <a:ext cx="4159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error vs EOM-CCSD (eV)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40A2F-D761-C340-A005-6BDC86072BDC}"/>
              </a:ext>
            </a:extLst>
          </p:cNvPr>
          <p:cNvSpPr/>
          <p:nvPr/>
        </p:nvSpPr>
        <p:spPr>
          <a:xfrm>
            <a:off x="3331923" y="6273141"/>
            <a:ext cx="3206664" cy="62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05DE6-6A1C-0245-A945-4CC48F6AD12A}"/>
              </a:ext>
            </a:extLst>
          </p:cNvPr>
          <p:cNvSpPr/>
          <p:nvPr/>
        </p:nvSpPr>
        <p:spPr>
          <a:xfrm>
            <a:off x="7661077" y="2009406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EEF39E-34A1-9640-A555-F8CF228FC5CE}"/>
              </a:ext>
            </a:extLst>
          </p:cNvPr>
          <p:cNvCxnSpPr/>
          <p:nvPr/>
        </p:nvCxnSpPr>
        <p:spPr>
          <a:xfrm flipH="1">
            <a:off x="7049152" y="2405278"/>
            <a:ext cx="651353" cy="4386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B1E948E-EDF3-3E48-96E4-F0DE2182FC9B}"/>
              </a:ext>
            </a:extLst>
          </p:cNvPr>
          <p:cNvSpPr/>
          <p:nvPr/>
        </p:nvSpPr>
        <p:spPr>
          <a:xfrm>
            <a:off x="3674609" y="5831145"/>
            <a:ext cx="1110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ESMF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3F31C4-09F0-144E-878F-90097EE2EDBB}"/>
              </a:ext>
            </a:extLst>
          </p:cNvPr>
          <p:cNvCxnSpPr>
            <a:cxnSpLocks/>
          </p:cNvCxnSpPr>
          <p:nvPr/>
        </p:nvCxnSpPr>
        <p:spPr>
          <a:xfrm flipV="1">
            <a:off x="4148846" y="5279041"/>
            <a:ext cx="520704" cy="63350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/>
              <p:nvPr/>
            </p:nvSpPr>
            <p:spPr>
              <a:xfrm>
                <a:off x="1778119" y="1270773"/>
                <a:ext cx="192988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119" y="1270773"/>
                <a:ext cx="1929887" cy="430887"/>
              </a:xfrm>
              <a:prstGeom prst="rect">
                <a:avLst/>
              </a:prstGeom>
              <a:blipFill>
                <a:blip r:embed="rId5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/>
              <p:nvPr/>
            </p:nvSpPr>
            <p:spPr>
              <a:xfrm>
                <a:off x="6508501" y="1270773"/>
                <a:ext cx="201997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501" y="1270773"/>
                <a:ext cx="2019977" cy="430887"/>
              </a:xfrm>
              <a:prstGeom prst="rect">
                <a:avLst/>
              </a:prstGeom>
              <a:blipFill>
                <a:blip r:embed="rId6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/>
              <p:nvPr/>
            </p:nvSpPr>
            <p:spPr>
              <a:xfrm>
                <a:off x="4196632" y="1270773"/>
                <a:ext cx="188423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632" y="1270773"/>
                <a:ext cx="1884234" cy="430887"/>
              </a:xfrm>
              <a:prstGeom prst="rect">
                <a:avLst/>
              </a:prstGeom>
              <a:blipFill>
                <a:blip r:embed="rId7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D34EBB43-0E2D-FB45-B369-71E88E4BF767}"/>
              </a:ext>
            </a:extLst>
          </p:cNvPr>
          <p:cNvSpPr/>
          <p:nvPr/>
        </p:nvSpPr>
        <p:spPr>
          <a:xfrm>
            <a:off x="3143249" y="3139973"/>
            <a:ext cx="646699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C47A0A-704D-3146-BCF2-6C1890D0F570}"/>
              </a:ext>
            </a:extLst>
          </p:cNvPr>
          <p:cNvSpPr/>
          <p:nvPr/>
        </p:nvSpPr>
        <p:spPr>
          <a:xfrm>
            <a:off x="5538610" y="2503690"/>
            <a:ext cx="646699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9F8820-913D-0B49-9B90-C7D7851E3C89}"/>
              </a:ext>
            </a:extLst>
          </p:cNvPr>
          <p:cNvSpPr/>
          <p:nvPr/>
        </p:nvSpPr>
        <p:spPr>
          <a:xfrm>
            <a:off x="7906459" y="3204966"/>
            <a:ext cx="646699" cy="25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532EF-0F6C-2842-9D1A-82B0D0EEDEF2}"/>
              </a:ext>
            </a:extLst>
          </p:cNvPr>
          <p:cNvCxnSpPr>
            <a:cxnSpLocks/>
          </p:cNvCxnSpPr>
          <p:nvPr/>
        </p:nvCxnSpPr>
        <p:spPr>
          <a:xfrm>
            <a:off x="1528176" y="4256532"/>
            <a:ext cx="70333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035E1-6251-E34C-9330-73F1E683B09C}"/>
              </a:ext>
            </a:extLst>
          </p:cNvPr>
          <p:cNvSpPr/>
          <p:nvPr/>
        </p:nvSpPr>
        <p:spPr>
          <a:xfrm>
            <a:off x="5989814" y="5622596"/>
            <a:ext cx="1200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CIS(D)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DC82C6E-2C6D-0D4C-954A-ADAB298DC4AF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5536498" y="5707582"/>
            <a:ext cx="502920" cy="155641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FBC7E33-F18A-2942-A5AC-6FF3BBA00097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3334519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err="1"/>
                  <a:t>LiF</a:t>
                </a:r>
                <a:r>
                  <a:rPr lang="en-US" dirty="0"/>
                  <a:t> / 8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dirty="0"/>
                  <a:t> singlet excitations, cc-</a:t>
                </a:r>
                <a:r>
                  <a:rPr lang="en-US" dirty="0" err="1"/>
                  <a:t>pVDZ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932" r="-277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424AA3-9EB5-F040-ADD8-DE4B5C6EB1B7}"/>
              </a:ext>
            </a:extLst>
          </p:cNvPr>
          <p:cNvGraphicFramePr/>
          <p:nvPr>
            <p:extLst/>
          </p:nvPr>
        </p:nvGraphicFramePr>
        <p:xfrm>
          <a:off x="749588" y="1230682"/>
          <a:ext cx="8065551" cy="568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B24DB5-B9B8-F544-909E-4BD5B26BBDDD}"/>
              </a:ext>
            </a:extLst>
          </p:cNvPr>
          <p:cNvSpPr/>
          <p:nvPr/>
        </p:nvSpPr>
        <p:spPr>
          <a:xfrm rot="16200000">
            <a:off x="-1622664" y="3475005"/>
            <a:ext cx="4159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error vs EOM-CCSD (eV)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40A2F-D761-C340-A005-6BDC86072BDC}"/>
              </a:ext>
            </a:extLst>
          </p:cNvPr>
          <p:cNvSpPr/>
          <p:nvPr/>
        </p:nvSpPr>
        <p:spPr>
          <a:xfrm>
            <a:off x="3331923" y="6273141"/>
            <a:ext cx="3206664" cy="62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532EF-0F6C-2842-9D1A-82B0D0EEDEF2}"/>
              </a:ext>
            </a:extLst>
          </p:cNvPr>
          <p:cNvCxnSpPr>
            <a:cxnSpLocks/>
          </p:cNvCxnSpPr>
          <p:nvPr/>
        </p:nvCxnSpPr>
        <p:spPr>
          <a:xfrm>
            <a:off x="1528176" y="4256532"/>
            <a:ext cx="70333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05DE6-6A1C-0245-A945-4CC48F6AD12A}"/>
              </a:ext>
            </a:extLst>
          </p:cNvPr>
          <p:cNvSpPr/>
          <p:nvPr/>
        </p:nvSpPr>
        <p:spPr>
          <a:xfrm>
            <a:off x="7661077" y="2009406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EEF39E-34A1-9640-A555-F8CF228FC5CE}"/>
              </a:ext>
            </a:extLst>
          </p:cNvPr>
          <p:cNvCxnSpPr/>
          <p:nvPr/>
        </p:nvCxnSpPr>
        <p:spPr>
          <a:xfrm flipH="1">
            <a:off x="7049152" y="2405278"/>
            <a:ext cx="651353" cy="4386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B1E948E-EDF3-3E48-96E4-F0DE2182FC9B}"/>
              </a:ext>
            </a:extLst>
          </p:cNvPr>
          <p:cNvSpPr/>
          <p:nvPr/>
        </p:nvSpPr>
        <p:spPr>
          <a:xfrm>
            <a:off x="3674609" y="5831145"/>
            <a:ext cx="1110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ESMF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3F31C4-09F0-144E-878F-90097EE2EDBB}"/>
              </a:ext>
            </a:extLst>
          </p:cNvPr>
          <p:cNvCxnSpPr>
            <a:cxnSpLocks/>
          </p:cNvCxnSpPr>
          <p:nvPr/>
        </p:nvCxnSpPr>
        <p:spPr>
          <a:xfrm flipV="1">
            <a:off x="4148846" y="5279041"/>
            <a:ext cx="520704" cy="63350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FADC835-1A75-F047-B9B7-5B76011518A6}"/>
              </a:ext>
            </a:extLst>
          </p:cNvPr>
          <p:cNvSpPr/>
          <p:nvPr/>
        </p:nvSpPr>
        <p:spPr>
          <a:xfrm>
            <a:off x="5049752" y="2331026"/>
            <a:ext cx="1341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ESMP2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A1FD7E-C93A-1248-B460-399D7582D01E}"/>
              </a:ext>
            </a:extLst>
          </p:cNvPr>
          <p:cNvCxnSpPr>
            <a:cxnSpLocks/>
          </p:cNvCxnSpPr>
          <p:nvPr/>
        </p:nvCxnSpPr>
        <p:spPr>
          <a:xfrm>
            <a:off x="5645881" y="2860192"/>
            <a:ext cx="123890" cy="88186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726CE40-AB7A-CC41-AA91-A989F33FE67F}"/>
              </a:ext>
            </a:extLst>
          </p:cNvPr>
          <p:cNvSpPr/>
          <p:nvPr/>
        </p:nvSpPr>
        <p:spPr>
          <a:xfrm>
            <a:off x="5989814" y="5622596"/>
            <a:ext cx="1200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CIS(D)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8CD538-8AD7-2C49-898A-B4005A670B8F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5536498" y="5707582"/>
            <a:ext cx="502920" cy="155641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/>
              <p:nvPr/>
            </p:nvSpPr>
            <p:spPr>
              <a:xfrm>
                <a:off x="1778119" y="1270773"/>
                <a:ext cx="192988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02BF32B-7614-AC42-9CCC-08E3360A5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119" y="1270773"/>
                <a:ext cx="1929887" cy="430887"/>
              </a:xfrm>
              <a:prstGeom prst="rect">
                <a:avLst/>
              </a:prstGeom>
              <a:blipFill>
                <a:blip r:embed="rId5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/>
              <p:nvPr/>
            </p:nvSpPr>
            <p:spPr>
              <a:xfrm>
                <a:off x="6508501" y="1270773"/>
                <a:ext cx="201997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69E94F-0340-EF42-A055-985B366F1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501" y="1270773"/>
                <a:ext cx="2019977" cy="430887"/>
              </a:xfrm>
              <a:prstGeom prst="rect">
                <a:avLst/>
              </a:prstGeom>
              <a:blipFill>
                <a:blip r:embed="rId6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/>
              <p:nvPr/>
            </p:nvSpPr>
            <p:spPr>
              <a:xfrm>
                <a:off x="4196632" y="1270773"/>
                <a:ext cx="188423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E060E3-E2D5-9A45-BD40-7F1E991BA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632" y="1270773"/>
                <a:ext cx="1884234" cy="430887"/>
              </a:xfrm>
              <a:prstGeom prst="rect">
                <a:avLst/>
              </a:prstGeom>
              <a:blipFill>
                <a:blip r:embed="rId7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812E0742-9A70-3C42-ACD4-16BF728FA1E3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4284345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A6C652-7957-F64D-B5BA-32A0DF775E80}"/>
                  </a:ext>
                </a:extLst>
              </p:cNvPr>
              <p:cNvSpPr/>
              <p:nvPr/>
            </p:nvSpPr>
            <p:spPr>
              <a:xfrm>
                <a:off x="1778119" y="1270773"/>
                <a:ext cx="192988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A6C652-7957-F64D-B5BA-32A0DF775E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119" y="1270773"/>
                <a:ext cx="1929887" cy="430887"/>
              </a:xfrm>
              <a:prstGeom prst="rect">
                <a:avLst/>
              </a:prstGeom>
              <a:blipFill>
                <a:blip r:embed="rId3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15BDDF-B08A-7140-8560-6AA076E5CC6F}"/>
                  </a:ext>
                </a:extLst>
              </p:cNvPr>
              <p:cNvSpPr/>
              <p:nvPr/>
            </p:nvSpPr>
            <p:spPr>
              <a:xfrm>
                <a:off x="6508501" y="1270773"/>
                <a:ext cx="201997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15BDDF-B08A-7140-8560-6AA076E5CC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501" y="1270773"/>
                <a:ext cx="2019977" cy="430887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err="1"/>
                  <a:t>LiF</a:t>
                </a:r>
                <a:r>
                  <a:rPr lang="en-US" dirty="0"/>
                  <a:t> / 8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dirty="0"/>
                  <a:t> singlet excitations, cc-</a:t>
                </a:r>
                <a:r>
                  <a:rPr lang="en-US" dirty="0" err="1"/>
                  <a:t>pVDZ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2932" r="-277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424AA3-9EB5-F040-ADD8-DE4B5C6EB1B7}"/>
              </a:ext>
            </a:extLst>
          </p:cNvPr>
          <p:cNvGraphicFramePr/>
          <p:nvPr/>
        </p:nvGraphicFramePr>
        <p:xfrm>
          <a:off x="749588" y="1230682"/>
          <a:ext cx="8065551" cy="5680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B24DB5-B9B8-F544-909E-4BD5B26BBDDD}"/>
              </a:ext>
            </a:extLst>
          </p:cNvPr>
          <p:cNvSpPr/>
          <p:nvPr/>
        </p:nvSpPr>
        <p:spPr>
          <a:xfrm rot="16200000">
            <a:off x="-1622664" y="3475005"/>
            <a:ext cx="4159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error vs EOM-CCSD (eV)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40A2F-D761-C340-A005-6BDC86072BDC}"/>
              </a:ext>
            </a:extLst>
          </p:cNvPr>
          <p:cNvSpPr/>
          <p:nvPr/>
        </p:nvSpPr>
        <p:spPr>
          <a:xfrm>
            <a:off x="3331923" y="6273141"/>
            <a:ext cx="3206664" cy="62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532EF-0F6C-2842-9D1A-82B0D0EEDEF2}"/>
              </a:ext>
            </a:extLst>
          </p:cNvPr>
          <p:cNvCxnSpPr>
            <a:cxnSpLocks/>
          </p:cNvCxnSpPr>
          <p:nvPr/>
        </p:nvCxnSpPr>
        <p:spPr>
          <a:xfrm>
            <a:off x="1528176" y="4233672"/>
            <a:ext cx="70333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05DE6-6A1C-0245-A945-4CC48F6AD12A}"/>
              </a:ext>
            </a:extLst>
          </p:cNvPr>
          <p:cNvSpPr/>
          <p:nvPr/>
        </p:nvSpPr>
        <p:spPr>
          <a:xfrm>
            <a:off x="7661077" y="2009406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EEF39E-34A1-9640-A555-F8CF228FC5CE}"/>
              </a:ext>
            </a:extLst>
          </p:cNvPr>
          <p:cNvCxnSpPr/>
          <p:nvPr/>
        </p:nvCxnSpPr>
        <p:spPr>
          <a:xfrm flipH="1">
            <a:off x="7049152" y="2405278"/>
            <a:ext cx="651353" cy="43861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B1E948E-EDF3-3E48-96E4-F0DE2182FC9B}"/>
              </a:ext>
            </a:extLst>
          </p:cNvPr>
          <p:cNvSpPr/>
          <p:nvPr/>
        </p:nvSpPr>
        <p:spPr>
          <a:xfrm>
            <a:off x="3674609" y="5831145"/>
            <a:ext cx="1110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ESMF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3F31C4-09F0-144E-878F-90097EE2EDBB}"/>
              </a:ext>
            </a:extLst>
          </p:cNvPr>
          <p:cNvCxnSpPr>
            <a:cxnSpLocks/>
          </p:cNvCxnSpPr>
          <p:nvPr/>
        </p:nvCxnSpPr>
        <p:spPr>
          <a:xfrm flipV="1">
            <a:off x="4148846" y="5279041"/>
            <a:ext cx="520704" cy="63350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FADC835-1A75-F047-B9B7-5B76011518A6}"/>
              </a:ext>
            </a:extLst>
          </p:cNvPr>
          <p:cNvSpPr/>
          <p:nvPr/>
        </p:nvSpPr>
        <p:spPr>
          <a:xfrm>
            <a:off x="5049752" y="2331026"/>
            <a:ext cx="1341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ESMP2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A1FD7E-C93A-1248-B460-399D7582D01E}"/>
              </a:ext>
            </a:extLst>
          </p:cNvPr>
          <p:cNvCxnSpPr>
            <a:cxnSpLocks/>
          </p:cNvCxnSpPr>
          <p:nvPr/>
        </p:nvCxnSpPr>
        <p:spPr>
          <a:xfrm>
            <a:off x="5645881" y="2860192"/>
            <a:ext cx="123890" cy="88186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402979C-8460-D343-AEFC-1E2A96D8F925}"/>
                  </a:ext>
                </a:extLst>
              </p:cNvPr>
              <p:cNvSpPr/>
              <p:nvPr/>
            </p:nvSpPr>
            <p:spPr>
              <a:xfrm>
                <a:off x="4196632" y="1270773"/>
                <a:ext cx="188423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Li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402979C-8460-D343-AEFC-1E2A96D8F9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632" y="1270773"/>
                <a:ext cx="1884234" cy="430887"/>
              </a:xfrm>
              <a:prstGeom prst="rect">
                <a:avLst/>
              </a:prstGeom>
              <a:blipFill>
                <a:blip r:embed="rId7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8B934D4C-37A8-5C47-A3A5-44751CBB421D}"/>
              </a:ext>
            </a:extLst>
          </p:cNvPr>
          <p:cNvSpPr/>
          <p:nvPr/>
        </p:nvSpPr>
        <p:spPr>
          <a:xfrm>
            <a:off x="5989814" y="5622596"/>
            <a:ext cx="1200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CIS(D)</a:t>
            </a:r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FE18EA9-AF0D-7F48-8A16-812C9DB8909A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5536498" y="5707582"/>
            <a:ext cx="502920" cy="155641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22730BD4-A56E-7244-8ABD-96A17DCE9B5D}"/>
              </a:ext>
            </a:extLst>
          </p:cNvPr>
          <p:cNvSpPr/>
          <p:nvPr/>
        </p:nvSpPr>
        <p:spPr>
          <a:xfrm>
            <a:off x="162838" y="1189973"/>
            <a:ext cx="8668011" cy="5536504"/>
          </a:xfrm>
          <a:custGeom>
            <a:avLst/>
            <a:gdLst>
              <a:gd name="connsiteX0" fmla="*/ 3068877 w 8668011"/>
              <a:gd name="connsiteY0" fmla="*/ 3269293 h 5536504"/>
              <a:gd name="connsiteX1" fmla="*/ 2805830 w 8668011"/>
              <a:gd name="connsiteY1" fmla="*/ 2530257 h 5536504"/>
              <a:gd name="connsiteX2" fmla="*/ 2292263 w 8668011"/>
              <a:gd name="connsiteY2" fmla="*/ 1515649 h 5536504"/>
              <a:gd name="connsiteX3" fmla="*/ 2442576 w 8668011"/>
              <a:gd name="connsiteY3" fmla="*/ 914400 h 5536504"/>
              <a:gd name="connsiteX4" fmla="*/ 1703540 w 8668011"/>
              <a:gd name="connsiteY4" fmla="*/ 112734 h 5536504"/>
              <a:gd name="connsiteX5" fmla="*/ 75157 w 8668011"/>
              <a:gd name="connsiteY5" fmla="*/ 0 h 5536504"/>
              <a:gd name="connsiteX6" fmla="*/ 0 w 8668011"/>
              <a:gd name="connsiteY6" fmla="*/ 2292263 h 5536504"/>
              <a:gd name="connsiteX7" fmla="*/ 100209 w 8668011"/>
              <a:gd name="connsiteY7" fmla="*/ 5273457 h 5536504"/>
              <a:gd name="connsiteX8" fmla="*/ 651354 w 8668011"/>
              <a:gd name="connsiteY8" fmla="*/ 5536504 h 5536504"/>
              <a:gd name="connsiteX9" fmla="*/ 4196220 w 8668011"/>
              <a:gd name="connsiteY9" fmla="*/ 5398717 h 5536504"/>
              <a:gd name="connsiteX10" fmla="*/ 5148198 w 8668011"/>
              <a:gd name="connsiteY10" fmla="*/ 5160723 h 5536504"/>
              <a:gd name="connsiteX11" fmla="*/ 8668011 w 8668011"/>
              <a:gd name="connsiteY11" fmla="*/ 5135671 h 5536504"/>
              <a:gd name="connsiteX12" fmla="*/ 8630433 w 8668011"/>
              <a:gd name="connsiteY12" fmla="*/ 87682 h 5536504"/>
              <a:gd name="connsiteX13" fmla="*/ 8229600 w 8668011"/>
              <a:gd name="connsiteY13" fmla="*/ 25052 h 5536504"/>
              <a:gd name="connsiteX14" fmla="*/ 3832965 w 8668011"/>
              <a:gd name="connsiteY14" fmla="*/ 37578 h 5536504"/>
              <a:gd name="connsiteX15" fmla="*/ 3845491 w 8668011"/>
              <a:gd name="connsiteY15" fmla="*/ 2379945 h 5536504"/>
              <a:gd name="connsiteX16" fmla="*/ 3344450 w 8668011"/>
              <a:gd name="connsiteY16" fmla="*/ 3256767 h 5536504"/>
              <a:gd name="connsiteX17" fmla="*/ 3068877 w 8668011"/>
              <a:gd name="connsiteY17" fmla="*/ 3269293 h 5536504"/>
              <a:gd name="connsiteX0" fmla="*/ 3068877 w 8668011"/>
              <a:gd name="connsiteY0" fmla="*/ 3269293 h 5536504"/>
              <a:gd name="connsiteX1" fmla="*/ 2805830 w 8668011"/>
              <a:gd name="connsiteY1" fmla="*/ 2530257 h 5536504"/>
              <a:gd name="connsiteX2" fmla="*/ 2292263 w 8668011"/>
              <a:gd name="connsiteY2" fmla="*/ 1515649 h 5536504"/>
              <a:gd name="connsiteX3" fmla="*/ 2442576 w 8668011"/>
              <a:gd name="connsiteY3" fmla="*/ 914400 h 5536504"/>
              <a:gd name="connsiteX4" fmla="*/ 1703540 w 8668011"/>
              <a:gd name="connsiteY4" fmla="*/ 112734 h 5536504"/>
              <a:gd name="connsiteX5" fmla="*/ 75157 w 8668011"/>
              <a:gd name="connsiteY5" fmla="*/ 0 h 5536504"/>
              <a:gd name="connsiteX6" fmla="*/ 0 w 8668011"/>
              <a:gd name="connsiteY6" fmla="*/ 2292263 h 5536504"/>
              <a:gd name="connsiteX7" fmla="*/ 100209 w 8668011"/>
              <a:gd name="connsiteY7" fmla="*/ 5273457 h 5536504"/>
              <a:gd name="connsiteX8" fmla="*/ 651354 w 8668011"/>
              <a:gd name="connsiteY8" fmla="*/ 5536504 h 5536504"/>
              <a:gd name="connsiteX9" fmla="*/ 4196220 w 8668011"/>
              <a:gd name="connsiteY9" fmla="*/ 5398717 h 5536504"/>
              <a:gd name="connsiteX10" fmla="*/ 5148198 w 8668011"/>
              <a:gd name="connsiteY10" fmla="*/ 5160723 h 5536504"/>
              <a:gd name="connsiteX11" fmla="*/ 8668011 w 8668011"/>
              <a:gd name="connsiteY11" fmla="*/ 5135671 h 5536504"/>
              <a:gd name="connsiteX12" fmla="*/ 8630433 w 8668011"/>
              <a:gd name="connsiteY12" fmla="*/ 87682 h 5536504"/>
              <a:gd name="connsiteX13" fmla="*/ 8229600 w 8668011"/>
              <a:gd name="connsiteY13" fmla="*/ 25052 h 5536504"/>
              <a:gd name="connsiteX14" fmla="*/ 6313118 w 8668011"/>
              <a:gd name="connsiteY14" fmla="*/ 50104 h 5536504"/>
              <a:gd name="connsiteX15" fmla="*/ 3845491 w 8668011"/>
              <a:gd name="connsiteY15" fmla="*/ 2379945 h 5536504"/>
              <a:gd name="connsiteX16" fmla="*/ 3344450 w 8668011"/>
              <a:gd name="connsiteY16" fmla="*/ 3256767 h 5536504"/>
              <a:gd name="connsiteX17" fmla="*/ 3068877 w 8668011"/>
              <a:gd name="connsiteY17" fmla="*/ 3269293 h 5536504"/>
              <a:gd name="connsiteX0" fmla="*/ 3068877 w 8668011"/>
              <a:gd name="connsiteY0" fmla="*/ 3269293 h 5536504"/>
              <a:gd name="connsiteX1" fmla="*/ 2805830 w 8668011"/>
              <a:gd name="connsiteY1" fmla="*/ 2530257 h 5536504"/>
              <a:gd name="connsiteX2" fmla="*/ 2292263 w 8668011"/>
              <a:gd name="connsiteY2" fmla="*/ 1515649 h 5536504"/>
              <a:gd name="connsiteX3" fmla="*/ 2442576 w 8668011"/>
              <a:gd name="connsiteY3" fmla="*/ 914400 h 5536504"/>
              <a:gd name="connsiteX4" fmla="*/ 1703540 w 8668011"/>
              <a:gd name="connsiteY4" fmla="*/ 112734 h 5536504"/>
              <a:gd name="connsiteX5" fmla="*/ 75157 w 8668011"/>
              <a:gd name="connsiteY5" fmla="*/ 0 h 5536504"/>
              <a:gd name="connsiteX6" fmla="*/ 0 w 8668011"/>
              <a:gd name="connsiteY6" fmla="*/ 2292263 h 5536504"/>
              <a:gd name="connsiteX7" fmla="*/ 100209 w 8668011"/>
              <a:gd name="connsiteY7" fmla="*/ 5273457 h 5536504"/>
              <a:gd name="connsiteX8" fmla="*/ 651354 w 8668011"/>
              <a:gd name="connsiteY8" fmla="*/ 5536504 h 5536504"/>
              <a:gd name="connsiteX9" fmla="*/ 4196220 w 8668011"/>
              <a:gd name="connsiteY9" fmla="*/ 5398717 h 5536504"/>
              <a:gd name="connsiteX10" fmla="*/ 5148198 w 8668011"/>
              <a:gd name="connsiteY10" fmla="*/ 5160723 h 5536504"/>
              <a:gd name="connsiteX11" fmla="*/ 8668011 w 8668011"/>
              <a:gd name="connsiteY11" fmla="*/ 5135671 h 5536504"/>
              <a:gd name="connsiteX12" fmla="*/ 8630433 w 8668011"/>
              <a:gd name="connsiteY12" fmla="*/ 87682 h 5536504"/>
              <a:gd name="connsiteX13" fmla="*/ 8229600 w 8668011"/>
              <a:gd name="connsiteY13" fmla="*/ 25052 h 5536504"/>
              <a:gd name="connsiteX14" fmla="*/ 6313118 w 8668011"/>
              <a:gd name="connsiteY14" fmla="*/ 50104 h 5536504"/>
              <a:gd name="connsiteX15" fmla="*/ 6162806 w 8668011"/>
              <a:gd name="connsiteY15" fmla="*/ 2630465 h 5536504"/>
              <a:gd name="connsiteX16" fmla="*/ 3344450 w 8668011"/>
              <a:gd name="connsiteY16" fmla="*/ 3256767 h 5536504"/>
              <a:gd name="connsiteX17" fmla="*/ 3068877 w 8668011"/>
              <a:gd name="connsiteY17" fmla="*/ 3269293 h 5536504"/>
              <a:gd name="connsiteX0" fmla="*/ 3068877 w 8668011"/>
              <a:gd name="connsiteY0" fmla="*/ 3269293 h 5536504"/>
              <a:gd name="connsiteX1" fmla="*/ 2805830 w 8668011"/>
              <a:gd name="connsiteY1" fmla="*/ 2530257 h 5536504"/>
              <a:gd name="connsiteX2" fmla="*/ 2292263 w 8668011"/>
              <a:gd name="connsiteY2" fmla="*/ 1515649 h 5536504"/>
              <a:gd name="connsiteX3" fmla="*/ 2442576 w 8668011"/>
              <a:gd name="connsiteY3" fmla="*/ 914400 h 5536504"/>
              <a:gd name="connsiteX4" fmla="*/ 1703540 w 8668011"/>
              <a:gd name="connsiteY4" fmla="*/ 112734 h 5536504"/>
              <a:gd name="connsiteX5" fmla="*/ 75157 w 8668011"/>
              <a:gd name="connsiteY5" fmla="*/ 0 h 5536504"/>
              <a:gd name="connsiteX6" fmla="*/ 0 w 8668011"/>
              <a:gd name="connsiteY6" fmla="*/ 2292263 h 5536504"/>
              <a:gd name="connsiteX7" fmla="*/ 100209 w 8668011"/>
              <a:gd name="connsiteY7" fmla="*/ 5273457 h 5536504"/>
              <a:gd name="connsiteX8" fmla="*/ 651354 w 8668011"/>
              <a:gd name="connsiteY8" fmla="*/ 5536504 h 5536504"/>
              <a:gd name="connsiteX9" fmla="*/ 4196220 w 8668011"/>
              <a:gd name="connsiteY9" fmla="*/ 5398717 h 5536504"/>
              <a:gd name="connsiteX10" fmla="*/ 5148198 w 8668011"/>
              <a:gd name="connsiteY10" fmla="*/ 5160723 h 5536504"/>
              <a:gd name="connsiteX11" fmla="*/ 8668011 w 8668011"/>
              <a:gd name="connsiteY11" fmla="*/ 5135671 h 5536504"/>
              <a:gd name="connsiteX12" fmla="*/ 8630433 w 8668011"/>
              <a:gd name="connsiteY12" fmla="*/ 87682 h 5536504"/>
              <a:gd name="connsiteX13" fmla="*/ 8229600 w 8668011"/>
              <a:gd name="connsiteY13" fmla="*/ 25052 h 5536504"/>
              <a:gd name="connsiteX14" fmla="*/ 6313118 w 8668011"/>
              <a:gd name="connsiteY14" fmla="*/ 50104 h 5536504"/>
              <a:gd name="connsiteX15" fmla="*/ 6162806 w 8668011"/>
              <a:gd name="connsiteY15" fmla="*/ 2630465 h 5536504"/>
              <a:gd name="connsiteX16" fmla="*/ 5699343 w 8668011"/>
              <a:gd name="connsiteY16" fmla="*/ 3231715 h 5536504"/>
              <a:gd name="connsiteX17" fmla="*/ 3068877 w 8668011"/>
              <a:gd name="connsiteY17" fmla="*/ 3269293 h 5536504"/>
              <a:gd name="connsiteX0" fmla="*/ 5411244 w 8668011"/>
              <a:gd name="connsiteY0" fmla="*/ 3194137 h 5536504"/>
              <a:gd name="connsiteX1" fmla="*/ 2805830 w 8668011"/>
              <a:gd name="connsiteY1" fmla="*/ 2530257 h 5536504"/>
              <a:gd name="connsiteX2" fmla="*/ 2292263 w 8668011"/>
              <a:gd name="connsiteY2" fmla="*/ 1515649 h 5536504"/>
              <a:gd name="connsiteX3" fmla="*/ 2442576 w 8668011"/>
              <a:gd name="connsiteY3" fmla="*/ 914400 h 5536504"/>
              <a:gd name="connsiteX4" fmla="*/ 1703540 w 8668011"/>
              <a:gd name="connsiteY4" fmla="*/ 112734 h 5536504"/>
              <a:gd name="connsiteX5" fmla="*/ 75157 w 8668011"/>
              <a:gd name="connsiteY5" fmla="*/ 0 h 5536504"/>
              <a:gd name="connsiteX6" fmla="*/ 0 w 8668011"/>
              <a:gd name="connsiteY6" fmla="*/ 2292263 h 5536504"/>
              <a:gd name="connsiteX7" fmla="*/ 100209 w 8668011"/>
              <a:gd name="connsiteY7" fmla="*/ 5273457 h 5536504"/>
              <a:gd name="connsiteX8" fmla="*/ 651354 w 8668011"/>
              <a:gd name="connsiteY8" fmla="*/ 5536504 h 5536504"/>
              <a:gd name="connsiteX9" fmla="*/ 4196220 w 8668011"/>
              <a:gd name="connsiteY9" fmla="*/ 5398717 h 5536504"/>
              <a:gd name="connsiteX10" fmla="*/ 5148198 w 8668011"/>
              <a:gd name="connsiteY10" fmla="*/ 5160723 h 5536504"/>
              <a:gd name="connsiteX11" fmla="*/ 8668011 w 8668011"/>
              <a:gd name="connsiteY11" fmla="*/ 5135671 h 5536504"/>
              <a:gd name="connsiteX12" fmla="*/ 8630433 w 8668011"/>
              <a:gd name="connsiteY12" fmla="*/ 87682 h 5536504"/>
              <a:gd name="connsiteX13" fmla="*/ 8229600 w 8668011"/>
              <a:gd name="connsiteY13" fmla="*/ 25052 h 5536504"/>
              <a:gd name="connsiteX14" fmla="*/ 6313118 w 8668011"/>
              <a:gd name="connsiteY14" fmla="*/ 50104 h 5536504"/>
              <a:gd name="connsiteX15" fmla="*/ 6162806 w 8668011"/>
              <a:gd name="connsiteY15" fmla="*/ 2630465 h 5536504"/>
              <a:gd name="connsiteX16" fmla="*/ 5699343 w 8668011"/>
              <a:gd name="connsiteY16" fmla="*/ 3231715 h 5536504"/>
              <a:gd name="connsiteX17" fmla="*/ 5411244 w 8668011"/>
              <a:gd name="connsiteY17" fmla="*/ 3194137 h 5536504"/>
              <a:gd name="connsiteX0" fmla="*/ 5411244 w 8668011"/>
              <a:gd name="connsiteY0" fmla="*/ 3194137 h 5536504"/>
              <a:gd name="connsiteX1" fmla="*/ 5235880 w 8668011"/>
              <a:gd name="connsiteY1" fmla="*/ 2392471 h 5536504"/>
              <a:gd name="connsiteX2" fmla="*/ 2292263 w 8668011"/>
              <a:gd name="connsiteY2" fmla="*/ 1515649 h 5536504"/>
              <a:gd name="connsiteX3" fmla="*/ 2442576 w 8668011"/>
              <a:gd name="connsiteY3" fmla="*/ 914400 h 5536504"/>
              <a:gd name="connsiteX4" fmla="*/ 1703540 w 8668011"/>
              <a:gd name="connsiteY4" fmla="*/ 112734 h 5536504"/>
              <a:gd name="connsiteX5" fmla="*/ 75157 w 8668011"/>
              <a:gd name="connsiteY5" fmla="*/ 0 h 5536504"/>
              <a:gd name="connsiteX6" fmla="*/ 0 w 8668011"/>
              <a:gd name="connsiteY6" fmla="*/ 2292263 h 5536504"/>
              <a:gd name="connsiteX7" fmla="*/ 100209 w 8668011"/>
              <a:gd name="connsiteY7" fmla="*/ 5273457 h 5536504"/>
              <a:gd name="connsiteX8" fmla="*/ 651354 w 8668011"/>
              <a:gd name="connsiteY8" fmla="*/ 5536504 h 5536504"/>
              <a:gd name="connsiteX9" fmla="*/ 4196220 w 8668011"/>
              <a:gd name="connsiteY9" fmla="*/ 5398717 h 5536504"/>
              <a:gd name="connsiteX10" fmla="*/ 5148198 w 8668011"/>
              <a:gd name="connsiteY10" fmla="*/ 5160723 h 5536504"/>
              <a:gd name="connsiteX11" fmla="*/ 8668011 w 8668011"/>
              <a:gd name="connsiteY11" fmla="*/ 5135671 h 5536504"/>
              <a:gd name="connsiteX12" fmla="*/ 8630433 w 8668011"/>
              <a:gd name="connsiteY12" fmla="*/ 87682 h 5536504"/>
              <a:gd name="connsiteX13" fmla="*/ 8229600 w 8668011"/>
              <a:gd name="connsiteY13" fmla="*/ 25052 h 5536504"/>
              <a:gd name="connsiteX14" fmla="*/ 6313118 w 8668011"/>
              <a:gd name="connsiteY14" fmla="*/ 50104 h 5536504"/>
              <a:gd name="connsiteX15" fmla="*/ 6162806 w 8668011"/>
              <a:gd name="connsiteY15" fmla="*/ 2630465 h 5536504"/>
              <a:gd name="connsiteX16" fmla="*/ 5699343 w 8668011"/>
              <a:gd name="connsiteY16" fmla="*/ 3231715 h 5536504"/>
              <a:gd name="connsiteX17" fmla="*/ 5411244 w 8668011"/>
              <a:gd name="connsiteY17" fmla="*/ 3194137 h 5536504"/>
              <a:gd name="connsiteX0" fmla="*/ 5411244 w 8668011"/>
              <a:gd name="connsiteY0" fmla="*/ 3194137 h 5536504"/>
              <a:gd name="connsiteX1" fmla="*/ 5235880 w 8668011"/>
              <a:gd name="connsiteY1" fmla="*/ 2392471 h 5536504"/>
              <a:gd name="connsiteX2" fmla="*/ 4496844 w 8668011"/>
              <a:gd name="connsiteY2" fmla="*/ 576197 h 5536504"/>
              <a:gd name="connsiteX3" fmla="*/ 2442576 w 8668011"/>
              <a:gd name="connsiteY3" fmla="*/ 914400 h 5536504"/>
              <a:gd name="connsiteX4" fmla="*/ 1703540 w 8668011"/>
              <a:gd name="connsiteY4" fmla="*/ 112734 h 5536504"/>
              <a:gd name="connsiteX5" fmla="*/ 75157 w 8668011"/>
              <a:gd name="connsiteY5" fmla="*/ 0 h 5536504"/>
              <a:gd name="connsiteX6" fmla="*/ 0 w 8668011"/>
              <a:gd name="connsiteY6" fmla="*/ 2292263 h 5536504"/>
              <a:gd name="connsiteX7" fmla="*/ 100209 w 8668011"/>
              <a:gd name="connsiteY7" fmla="*/ 5273457 h 5536504"/>
              <a:gd name="connsiteX8" fmla="*/ 651354 w 8668011"/>
              <a:gd name="connsiteY8" fmla="*/ 5536504 h 5536504"/>
              <a:gd name="connsiteX9" fmla="*/ 4196220 w 8668011"/>
              <a:gd name="connsiteY9" fmla="*/ 5398717 h 5536504"/>
              <a:gd name="connsiteX10" fmla="*/ 5148198 w 8668011"/>
              <a:gd name="connsiteY10" fmla="*/ 5160723 h 5536504"/>
              <a:gd name="connsiteX11" fmla="*/ 8668011 w 8668011"/>
              <a:gd name="connsiteY11" fmla="*/ 5135671 h 5536504"/>
              <a:gd name="connsiteX12" fmla="*/ 8630433 w 8668011"/>
              <a:gd name="connsiteY12" fmla="*/ 87682 h 5536504"/>
              <a:gd name="connsiteX13" fmla="*/ 8229600 w 8668011"/>
              <a:gd name="connsiteY13" fmla="*/ 25052 h 5536504"/>
              <a:gd name="connsiteX14" fmla="*/ 6313118 w 8668011"/>
              <a:gd name="connsiteY14" fmla="*/ 50104 h 5536504"/>
              <a:gd name="connsiteX15" fmla="*/ 6162806 w 8668011"/>
              <a:gd name="connsiteY15" fmla="*/ 2630465 h 5536504"/>
              <a:gd name="connsiteX16" fmla="*/ 5699343 w 8668011"/>
              <a:gd name="connsiteY16" fmla="*/ 3231715 h 5536504"/>
              <a:gd name="connsiteX17" fmla="*/ 5411244 w 8668011"/>
              <a:gd name="connsiteY17" fmla="*/ 3194137 h 5536504"/>
              <a:gd name="connsiteX0" fmla="*/ 5411244 w 8668011"/>
              <a:gd name="connsiteY0" fmla="*/ 3194137 h 5536504"/>
              <a:gd name="connsiteX1" fmla="*/ 5235880 w 8668011"/>
              <a:gd name="connsiteY1" fmla="*/ 2392471 h 5536504"/>
              <a:gd name="connsiteX2" fmla="*/ 4496844 w 8668011"/>
              <a:gd name="connsiteY2" fmla="*/ 576197 h 5536504"/>
              <a:gd name="connsiteX3" fmla="*/ 3645074 w 8668011"/>
              <a:gd name="connsiteY3" fmla="*/ 25052 h 5536504"/>
              <a:gd name="connsiteX4" fmla="*/ 1703540 w 8668011"/>
              <a:gd name="connsiteY4" fmla="*/ 112734 h 5536504"/>
              <a:gd name="connsiteX5" fmla="*/ 75157 w 8668011"/>
              <a:gd name="connsiteY5" fmla="*/ 0 h 5536504"/>
              <a:gd name="connsiteX6" fmla="*/ 0 w 8668011"/>
              <a:gd name="connsiteY6" fmla="*/ 2292263 h 5536504"/>
              <a:gd name="connsiteX7" fmla="*/ 100209 w 8668011"/>
              <a:gd name="connsiteY7" fmla="*/ 5273457 h 5536504"/>
              <a:gd name="connsiteX8" fmla="*/ 651354 w 8668011"/>
              <a:gd name="connsiteY8" fmla="*/ 5536504 h 5536504"/>
              <a:gd name="connsiteX9" fmla="*/ 4196220 w 8668011"/>
              <a:gd name="connsiteY9" fmla="*/ 5398717 h 5536504"/>
              <a:gd name="connsiteX10" fmla="*/ 5148198 w 8668011"/>
              <a:gd name="connsiteY10" fmla="*/ 5160723 h 5536504"/>
              <a:gd name="connsiteX11" fmla="*/ 8668011 w 8668011"/>
              <a:gd name="connsiteY11" fmla="*/ 5135671 h 5536504"/>
              <a:gd name="connsiteX12" fmla="*/ 8630433 w 8668011"/>
              <a:gd name="connsiteY12" fmla="*/ 87682 h 5536504"/>
              <a:gd name="connsiteX13" fmla="*/ 8229600 w 8668011"/>
              <a:gd name="connsiteY13" fmla="*/ 25052 h 5536504"/>
              <a:gd name="connsiteX14" fmla="*/ 6313118 w 8668011"/>
              <a:gd name="connsiteY14" fmla="*/ 50104 h 5536504"/>
              <a:gd name="connsiteX15" fmla="*/ 6162806 w 8668011"/>
              <a:gd name="connsiteY15" fmla="*/ 2630465 h 5536504"/>
              <a:gd name="connsiteX16" fmla="*/ 5699343 w 8668011"/>
              <a:gd name="connsiteY16" fmla="*/ 3231715 h 5536504"/>
              <a:gd name="connsiteX17" fmla="*/ 5411244 w 8668011"/>
              <a:gd name="connsiteY17" fmla="*/ 3194137 h 5536504"/>
              <a:gd name="connsiteX0" fmla="*/ 5411244 w 8668011"/>
              <a:gd name="connsiteY0" fmla="*/ 3194137 h 5536504"/>
              <a:gd name="connsiteX1" fmla="*/ 5235880 w 8668011"/>
              <a:gd name="connsiteY1" fmla="*/ 2392471 h 5536504"/>
              <a:gd name="connsiteX2" fmla="*/ 4496844 w 8668011"/>
              <a:gd name="connsiteY2" fmla="*/ 576197 h 5536504"/>
              <a:gd name="connsiteX3" fmla="*/ 3645074 w 8668011"/>
              <a:gd name="connsiteY3" fmla="*/ 25052 h 5536504"/>
              <a:gd name="connsiteX4" fmla="*/ 1628384 w 8668011"/>
              <a:gd name="connsiteY4" fmla="*/ 37578 h 5536504"/>
              <a:gd name="connsiteX5" fmla="*/ 75157 w 8668011"/>
              <a:gd name="connsiteY5" fmla="*/ 0 h 5536504"/>
              <a:gd name="connsiteX6" fmla="*/ 0 w 8668011"/>
              <a:gd name="connsiteY6" fmla="*/ 2292263 h 5536504"/>
              <a:gd name="connsiteX7" fmla="*/ 100209 w 8668011"/>
              <a:gd name="connsiteY7" fmla="*/ 5273457 h 5536504"/>
              <a:gd name="connsiteX8" fmla="*/ 651354 w 8668011"/>
              <a:gd name="connsiteY8" fmla="*/ 5536504 h 5536504"/>
              <a:gd name="connsiteX9" fmla="*/ 4196220 w 8668011"/>
              <a:gd name="connsiteY9" fmla="*/ 5398717 h 5536504"/>
              <a:gd name="connsiteX10" fmla="*/ 5148198 w 8668011"/>
              <a:gd name="connsiteY10" fmla="*/ 5160723 h 5536504"/>
              <a:gd name="connsiteX11" fmla="*/ 8668011 w 8668011"/>
              <a:gd name="connsiteY11" fmla="*/ 5135671 h 5536504"/>
              <a:gd name="connsiteX12" fmla="*/ 8630433 w 8668011"/>
              <a:gd name="connsiteY12" fmla="*/ 87682 h 5536504"/>
              <a:gd name="connsiteX13" fmla="*/ 8229600 w 8668011"/>
              <a:gd name="connsiteY13" fmla="*/ 25052 h 5536504"/>
              <a:gd name="connsiteX14" fmla="*/ 6313118 w 8668011"/>
              <a:gd name="connsiteY14" fmla="*/ 50104 h 5536504"/>
              <a:gd name="connsiteX15" fmla="*/ 6162806 w 8668011"/>
              <a:gd name="connsiteY15" fmla="*/ 2630465 h 5536504"/>
              <a:gd name="connsiteX16" fmla="*/ 5699343 w 8668011"/>
              <a:gd name="connsiteY16" fmla="*/ 3231715 h 5536504"/>
              <a:gd name="connsiteX17" fmla="*/ 5411244 w 8668011"/>
              <a:gd name="connsiteY17" fmla="*/ 3194137 h 5536504"/>
              <a:gd name="connsiteX0" fmla="*/ 5411244 w 8668011"/>
              <a:gd name="connsiteY0" fmla="*/ 3194137 h 5536504"/>
              <a:gd name="connsiteX1" fmla="*/ 5235880 w 8668011"/>
              <a:gd name="connsiteY1" fmla="*/ 2392471 h 5536504"/>
              <a:gd name="connsiteX2" fmla="*/ 4496844 w 8668011"/>
              <a:gd name="connsiteY2" fmla="*/ 576197 h 5536504"/>
              <a:gd name="connsiteX3" fmla="*/ 3645074 w 8668011"/>
              <a:gd name="connsiteY3" fmla="*/ 25052 h 5536504"/>
              <a:gd name="connsiteX4" fmla="*/ 1628384 w 8668011"/>
              <a:gd name="connsiteY4" fmla="*/ 37578 h 5536504"/>
              <a:gd name="connsiteX5" fmla="*/ 75157 w 8668011"/>
              <a:gd name="connsiteY5" fmla="*/ 0 h 5536504"/>
              <a:gd name="connsiteX6" fmla="*/ 0 w 8668011"/>
              <a:gd name="connsiteY6" fmla="*/ 2292263 h 5536504"/>
              <a:gd name="connsiteX7" fmla="*/ 100209 w 8668011"/>
              <a:gd name="connsiteY7" fmla="*/ 5273457 h 5536504"/>
              <a:gd name="connsiteX8" fmla="*/ 651354 w 8668011"/>
              <a:gd name="connsiteY8" fmla="*/ 5536504 h 5536504"/>
              <a:gd name="connsiteX9" fmla="*/ 4196220 w 8668011"/>
              <a:gd name="connsiteY9" fmla="*/ 5398717 h 5536504"/>
              <a:gd name="connsiteX10" fmla="*/ 5148198 w 8668011"/>
              <a:gd name="connsiteY10" fmla="*/ 5160723 h 5536504"/>
              <a:gd name="connsiteX11" fmla="*/ 8668011 w 8668011"/>
              <a:gd name="connsiteY11" fmla="*/ 5135671 h 5536504"/>
              <a:gd name="connsiteX12" fmla="*/ 8630433 w 8668011"/>
              <a:gd name="connsiteY12" fmla="*/ 87682 h 5536504"/>
              <a:gd name="connsiteX13" fmla="*/ 8229600 w 8668011"/>
              <a:gd name="connsiteY13" fmla="*/ 25052 h 5536504"/>
              <a:gd name="connsiteX14" fmla="*/ 6313118 w 8668011"/>
              <a:gd name="connsiteY14" fmla="*/ 50104 h 5536504"/>
              <a:gd name="connsiteX15" fmla="*/ 6162806 w 8668011"/>
              <a:gd name="connsiteY15" fmla="*/ 2630465 h 5536504"/>
              <a:gd name="connsiteX16" fmla="*/ 6037546 w 8668011"/>
              <a:gd name="connsiteY16" fmla="*/ 3018772 h 5536504"/>
              <a:gd name="connsiteX17" fmla="*/ 5411244 w 8668011"/>
              <a:gd name="connsiteY17" fmla="*/ 3194137 h 5536504"/>
              <a:gd name="connsiteX0" fmla="*/ 5235880 w 8668011"/>
              <a:gd name="connsiteY0" fmla="*/ 3018772 h 5536504"/>
              <a:gd name="connsiteX1" fmla="*/ 5235880 w 8668011"/>
              <a:gd name="connsiteY1" fmla="*/ 2392471 h 5536504"/>
              <a:gd name="connsiteX2" fmla="*/ 4496844 w 8668011"/>
              <a:gd name="connsiteY2" fmla="*/ 576197 h 5536504"/>
              <a:gd name="connsiteX3" fmla="*/ 3645074 w 8668011"/>
              <a:gd name="connsiteY3" fmla="*/ 25052 h 5536504"/>
              <a:gd name="connsiteX4" fmla="*/ 1628384 w 8668011"/>
              <a:gd name="connsiteY4" fmla="*/ 37578 h 5536504"/>
              <a:gd name="connsiteX5" fmla="*/ 75157 w 8668011"/>
              <a:gd name="connsiteY5" fmla="*/ 0 h 5536504"/>
              <a:gd name="connsiteX6" fmla="*/ 0 w 8668011"/>
              <a:gd name="connsiteY6" fmla="*/ 2292263 h 5536504"/>
              <a:gd name="connsiteX7" fmla="*/ 100209 w 8668011"/>
              <a:gd name="connsiteY7" fmla="*/ 5273457 h 5536504"/>
              <a:gd name="connsiteX8" fmla="*/ 651354 w 8668011"/>
              <a:gd name="connsiteY8" fmla="*/ 5536504 h 5536504"/>
              <a:gd name="connsiteX9" fmla="*/ 4196220 w 8668011"/>
              <a:gd name="connsiteY9" fmla="*/ 5398717 h 5536504"/>
              <a:gd name="connsiteX10" fmla="*/ 5148198 w 8668011"/>
              <a:gd name="connsiteY10" fmla="*/ 5160723 h 5536504"/>
              <a:gd name="connsiteX11" fmla="*/ 8668011 w 8668011"/>
              <a:gd name="connsiteY11" fmla="*/ 5135671 h 5536504"/>
              <a:gd name="connsiteX12" fmla="*/ 8630433 w 8668011"/>
              <a:gd name="connsiteY12" fmla="*/ 87682 h 5536504"/>
              <a:gd name="connsiteX13" fmla="*/ 8229600 w 8668011"/>
              <a:gd name="connsiteY13" fmla="*/ 25052 h 5536504"/>
              <a:gd name="connsiteX14" fmla="*/ 6313118 w 8668011"/>
              <a:gd name="connsiteY14" fmla="*/ 50104 h 5536504"/>
              <a:gd name="connsiteX15" fmla="*/ 6162806 w 8668011"/>
              <a:gd name="connsiteY15" fmla="*/ 2630465 h 5536504"/>
              <a:gd name="connsiteX16" fmla="*/ 6037546 w 8668011"/>
              <a:gd name="connsiteY16" fmla="*/ 3018772 h 5536504"/>
              <a:gd name="connsiteX17" fmla="*/ 5235880 w 8668011"/>
              <a:gd name="connsiteY17" fmla="*/ 3018772 h 5536504"/>
              <a:gd name="connsiteX0" fmla="*/ 5235880 w 8668011"/>
              <a:gd name="connsiteY0" fmla="*/ 3018772 h 5536504"/>
              <a:gd name="connsiteX1" fmla="*/ 5235880 w 8668011"/>
              <a:gd name="connsiteY1" fmla="*/ 2392471 h 5536504"/>
              <a:gd name="connsiteX2" fmla="*/ 4609578 w 8668011"/>
              <a:gd name="connsiteY2" fmla="*/ 676405 h 5536504"/>
              <a:gd name="connsiteX3" fmla="*/ 3645074 w 8668011"/>
              <a:gd name="connsiteY3" fmla="*/ 25052 h 5536504"/>
              <a:gd name="connsiteX4" fmla="*/ 1628384 w 8668011"/>
              <a:gd name="connsiteY4" fmla="*/ 37578 h 5536504"/>
              <a:gd name="connsiteX5" fmla="*/ 75157 w 8668011"/>
              <a:gd name="connsiteY5" fmla="*/ 0 h 5536504"/>
              <a:gd name="connsiteX6" fmla="*/ 0 w 8668011"/>
              <a:gd name="connsiteY6" fmla="*/ 2292263 h 5536504"/>
              <a:gd name="connsiteX7" fmla="*/ 100209 w 8668011"/>
              <a:gd name="connsiteY7" fmla="*/ 5273457 h 5536504"/>
              <a:gd name="connsiteX8" fmla="*/ 651354 w 8668011"/>
              <a:gd name="connsiteY8" fmla="*/ 5536504 h 5536504"/>
              <a:gd name="connsiteX9" fmla="*/ 4196220 w 8668011"/>
              <a:gd name="connsiteY9" fmla="*/ 5398717 h 5536504"/>
              <a:gd name="connsiteX10" fmla="*/ 5148198 w 8668011"/>
              <a:gd name="connsiteY10" fmla="*/ 5160723 h 5536504"/>
              <a:gd name="connsiteX11" fmla="*/ 8668011 w 8668011"/>
              <a:gd name="connsiteY11" fmla="*/ 5135671 h 5536504"/>
              <a:gd name="connsiteX12" fmla="*/ 8630433 w 8668011"/>
              <a:gd name="connsiteY12" fmla="*/ 87682 h 5536504"/>
              <a:gd name="connsiteX13" fmla="*/ 8229600 w 8668011"/>
              <a:gd name="connsiteY13" fmla="*/ 25052 h 5536504"/>
              <a:gd name="connsiteX14" fmla="*/ 6313118 w 8668011"/>
              <a:gd name="connsiteY14" fmla="*/ 50104 h 5536504"/>
              <a:gd name="connsiteX15" fmla="*/ 6162806 w 8668011"/>
              <a:gd name="connsiteY15" fmla="*/ 2630465 h 5536504"/>
              <a:gd name="connsiteX16" fmla="*/ 6037546 w 8668011"/>
              <a:gd name="connsiteY16" fmla="*/ 3018772 h 5536504"/>
              <a:gd name="connsiteX17" fmla="*/ 5235880 w 8668011"/>
              <a:gd name="connsiteY17" fmla="*/ 3018772 h 5536504"/>
              <a:gd name="connsiteX0" fmla="*/ 5235880 w 8668011"/>
              <a:gd name="connsiteY0" fmla="*/ 3018772 h 5536504"/>
              <a:gd name="connsiteX1" fmla="*/ 5235880 w 8668011"/>
              <a:gd name="connsiteY1" fmla="*/ 2392471 h 5536504"/>
              <a:gd name="connsiteX2" fmla="*/ 4609578 w 8668011"/>
              <a:gd name="connsiteY2" fmla="*/ 676405 h 5536504"/>
              <a:gd name="connsiteX3" fmla="*/ 3645074 w 8668011"/>
              <a:gd name="connsiteY3" fmla="*/ 25052 h 5536504"/>
              <a:gd name="connsiteX4" fmla="*/ 1628384 w 8668011"/>
              <a:gd name="connsiteY4" fmla="*/ 37578 h 5536504"/>
              <a:gd name="connsiteX5" fmla="*/ 75157 w 8668011"/>
              <a:gd name="connsiteY5" fmla="*/ 0 h 5536504"/>
              <a:gd name="connsiteX6" fmla="*/ 0 w 8668011"/>
              <a:gd name="connsiteY6" fmla="*/ 2292263 h 5536504"/>
              <a:gd name="connsiteX7" fmla="*/ 100209 w 8668011"/>
              <a:gd name="connsiteY7" fmla="*/ 5273457 h 5536504"/>
              <a:gd name="connsiteX8" fmla="*/ 651354 w 8668011"/>
              <a:gd name="connsiteY8" fmla="*/ 5536504 h 5536504"/>
              <a:gd name="connsiteX9" fmla="*/ 4196220 w 8668011"/>
              <a:gd name="connsiteY9" fmla="*/ 5398717 h 5536504"/>
              <a:gd name="connsiteX10" fmla="*/ 5148198 w 8668011"/>
              <a:gd name="connsiteY10" fmla="*/ 5160723 h 5536504"/>
              <a:gd name="connsiteX11" fmla="*/ 8668011 w 8668011"/>
              <a:gd name="connsiteY11" fmla="*/ 5135671 h 5536504"/>
              <a:gd name="connsiteX12" fmla="*/ 8630433 w 8668011"/>
              <a:gd name="connsiteY12" fmla="*/ 87682 h 5536504"/>
              <a:gd name="connsiteX13" fmla="*/ 8229600 w 8668011"/>
              <a:gd name="connsiteY13" fmla="*/ 25052 h 5536504"/>
              <a:gd name="connsiteX14" fmla="*/ 6313118 w 8668011"/>
              <a:gd name="connsiteY14" fmla="*/ 50104 h 5536504"/>
              <a:gd name="connsiteX15" fmla="*/ 6162806 w 8668011"/>
              <a:gd name="connsiteY15" fmla="*/ 2630465 h 5536504"/>
              <a:gd name="connsiteX16" fmla="*/ 6037546 w 8668011"/>
              <a:gd name="connsiteY16" fmla="*/ 3018772 h 5536504"/>
              <a:gd name="connsiteX17" fmla="*/ 5235880 w 8668011"/>
              <a:gd name="connsiteY17" fmla="*/ 3018772 h 5536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68011" h="5536504">
                <a:moveTo>
                  <a:pt x="5235880" y="3018772"/>
                </a:moveTo>
                <a:lnTo>
                  <a:pt x="5235880" y="2392471"/>
                </a:lnTo>
                <a:lnTo>
                  <a:pt x="4609578" y="676405"/>
                </a:lnTo>
                <a:cubicBezTo>
                  <a:pt x="4137764" y="534443"/>
                  <a:pt x="3966575" y="242170"/>
                  <a:pt x="3645074" y="25052"/>
                </a:cubicBezTo>
                <a:lnTo>
                  <a:pt x="1628384" y="37578"/>
                </a:lnTo>
                <a:lnTo>
                  <a:pt x="75157" y="0"/>
                </a:lnTo>
                <a:lnTo>
                  <a:pt x="0" y="2292263"/>
                </a:lnTo>
                <a:lnTo>
                  <a:pt x="100209" y="5273457"/>
                </a:lnTo>
                <a:lnTo>
                  <a:pt x="651354" y="5536504"/>
                </a:lnTo>
                <a:lnTo>
                  <a:pt x="4196220" y="5398717"/>
                </a:lnTo>
                <a:lnTo>
                  <a:pt x="5148198" y="5160723"/>
                </a:lnTo>
                <a:lnTo>
                  <a:pt x="8668011" y="5135671"/>
                </a:lnTo>
                <a:lnTo>
                  <a:pt x="8630433" y="87682"/>
                </a:lnTo>
                <a:cubicBezTo>
                  <a:pt x="8496822" y="66805"/>
                  <a:pt x="8615819" y="31315"/>
                  <a:pt x="8229600" y="25052"/>
                </a:cubicBezTo>
                <a:lnTo>
                  <a:pt x="6313118" y="50104"/>
                </a:lnTo>
                <a:cubicBezTo>
                  <a:pt x="6317293" y="830893"/>
                  <a:pt x="6158631" y="1849676"/>
                  <a:pt x="6162806" y="2630465"/>
                </a:cubicBezTo>
                <a:lnTo>
                  <a:pt x="6037546" y="3018772"/>
                </a:lnTo>
                <a:lnTo>
                  <a:pt x="5235880" y="3018772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367354-65DE-1C48-996E-33F1D24BF681}"/>
              </a:ext>
            </a:extLst>
          </p:cNvPr>
          <p:cNvGrpSpPr/>
          <p:nvPr/>
        </p:nvGrpSpPr>
        <p:grpSpPr>
          <a:xfrm>
            <a:off x="3122532" y="4553993"/>
            <a:ext cx="5236080" cy="863487"/>
            <a:chOff x="3193419" y="3015888"/>
            <a:chExt cx="5236080" cy="863487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9EB808A-13C1-0D44-8810-AD68D0102773}"/>
                </a:ext>
              </a:extLst>
            </p:cNvPr>
            <p:cNvSpPr/>
            <p:nvPr/>
          </p:nvSpPr>
          <p:spPr>
            <a:xfrm>
              <a:off x="3193419" y="3015888"/>
              <a:ext cx="5236080" cy="8634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970A8FE-7320-5645-89B7-25FDF47D2962}"/>
                </a:ext>
              </a:extLst>
            </p:cNvPr>
            <p:cNvSpPr/>
            <p:nvPr/>
          </p:nvSpPr>
          <p:spPr>
            <a:xfrm>
              <a:off x="3427545" y="3133947"/>
              <a:ext cx="47860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/>
                <a:t>within 0.1eV of MRCI+Q 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CA8588E-20C2-1F4F-9AAD-3F3576E3CB8F}"/>
              </a:ext>
            </a:extLst>
          </p:cNvPr>
          <p:cNvSpPr/>
          <p:nvPr/>
        </p:nvSpPr>
        <p:spPr>
          <a:xfrm>
            <a:off x="5084626" y="6453922"/>
            <a:ext cx="3927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</a:t>
            </a:r>
            <a:r>
              <a:rPr lang="en-US" dirty="0" err="1"/>
              <a:t>arXiv</a:t>
            </a:r>
            <a:r>
              <a:rPr lang="en-US" dirty="0"/>
              <a:t> 1806.00853</a:t>
            </a:r>
          </a:p>
        </p:txBody>
      </p:sp>
    </p:spTree>
    <p:extLst>
      <p:ext uri="{BB962C8B-B14F-4D97-AF65-F5344CB8AC3E}">
        <p14:creationId xmlns:p14="http://schemas.microsoft.com/office/powerpoint/2010/main" val="3318765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to EOM(2,3)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8F7403-D7E5-5E4C-830E-B3F4BA5EC584}"/>
              </a:ext>
            </a:extLst>
          </p:cNvPr>
          <p:cNvSpPr/>
          <p:nvPr/>
        </p:nvSpPr>
        <p:spPr>
          <a:xfrm>
            <a:off x="175607" y="3641204"/>
            <a:ext cx="4454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0" dirty="0"/>
              <a:t>mean unsigned error (eV)</a:t>
            </a:r>
            <a:endParaRPr lang="en-US" sz="3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160690-1F70-7243-A679-0F46135F9DD0}"/>
              </a:ext>
            </a:extLst>
          </p:cNvPr>
          <p:cNvSpPr/>
          <p:nvPr/>
        </p:nvSpPr>
        <p:spPr>
          <a:xfrm>
            <a:off x="421443" y="4784203"/>
            <a:ext cx="4209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0" dirty="0"/>
              <a:t>max </a:t>
            </a:r>
            <a:r>
              <a:rPr lang="en-US" sz="3200" b="0"/>
              <a:t>unsigned error (eV)</a:t>
            </a:r>
            <a:endParaRPr lang="en-US" sz="3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E5C7D6-E555-3247-B655-1E64B1B38C1B}"/>
              </a:ext>
            </a:extLst>
          </p:cNvPr>
          <p:cNvSpPr/>
          <p:nvPr/>
        </p:nvSpPr>
        <p:spPr>
          <a:xfrm>
            <a:off x="4900480" y="3641204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0" dirty="0"/>
              <a:t>0.52</a:t>
            </a:r>
            <a:endParaRPr lang="en-US" sz="3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3F19C9-D621-DA41-A62A-70C9D9BBF06A}"/>
              </a:ext>
            </a:extLst>
          </p:cNvPr>
          <p:cNvSpPr/>
          <p:nvPr/>
        </p:nvSpPr>
        <p:spPr>
          <a:xfrm>
            <a:off x="4900479" y="4784203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0" dirty="0"/>
              <a:t>1.48</a:t>
            </a:r>
            <a:endParaRPr lang="en-US" sz="3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8DCF26-E338-784B-A7B5-92434AB47576}"/>
              </a:ext>
            </a:extLst>
          </p:cNvPr>
          <p:cNvSpPr/>
          <p:nvPr/>
        </p:nvSpPr>
        <p:spPr>
          <a:xfrm>
            <a:off x="6201741" y="3641204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0" dirty="0"/>
              <a:t>0.11</a:t>
            </a:r>
            <a:endParaRPr lang="en-US" sz="3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033D10-4813-BB43-A50E-D532C980E6BA}"/>
              </a:ext>
            </a:extLst>
          </p:cNvPr>
          <p:cNvSpPr/>
          <p:nvPr/>
        </p:nvSpPr>
        <p:spPr>
          <a:xfrm>
            <a:off x="6201740" y="4784203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0" dirty="0"/>
              <a:t>0.22</a:t>
            </a:r>
            <a:endParaRPr lang="en-US" sz="3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72BB2D-35BA-2A4E-8F8B-211CC69E553A}"/>
              </a:ext>
            </a:extLst>
          </p:cNvPr>
          <p:cNvSpPr/>
          <p:nvPr/>
        </p:nvSpPr>
        <p:spPr>
          <a:xfrm>
            <a:off x="7503002" y="3641204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0" dirty="0"/>
              <a:t>0.06</a:t>
            </a:r>
            <a:endParaRPr lang="en-US" sz="3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B49D80-420E-7A45-BC56-657DF4899CF5}"/>
              </a:ext>
            </a:extLst>
          </p:cNvPr>
          <p:cNvSpPr/>
          <p:nvPr/>
        </p:nvSpPr>
        <p:spPr>
          <a:xfrm>
            <a:off x="7503001" y="4784203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0" dirty="0"/>
              <a:t>0.10</a:t>
            </a:r>
            <a:endParaRPr lang="en-US" sz="3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244159-3C7D-AD40-81BD-29A107F11A47}"/>
              </a:ext>
            </a:extLst>
          </p:cNvPr>
          <p:cNvSpPr/>
          <p:nvPr/>
        </p:nvSpPr>
        <p:spPr>
          <a:xfrm rot="18610280">
            <a:off x="4885963" y="2410870"/>
            <a:ext cx="1200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CIS(D)</a:t>
            </a:r>
            <a:endParaRPr lang="en-US" sz="32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CDBA69-0C57-654A-8BF5-312A69D60A70}"/>
              </a:ext>
            </a:extLst>
          </p:cNvPr>
          <p:cNvSpPr/>
          <p:nvPr/>
        </p:nvSpPr>
        <p:spPr>
          <a:xfrm rot="18610280">
            <a:off x="6006006" y="2094083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EOM-CCSD</a:t>
            </a:r>
            <a:endParaRPr lang="en-US" sz="32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278B4A3-AC4E-3D4C-87A9-A90F98D15430}"/>
              </a:ext>
            </a:extLst>
          </p:cNvPr>
          <p:cNvSpPr/>
          <p:nvPr/>
        </p:nvSpPr>
        <p:spPr>
          <a:xfrm rot="18610280">
            <a:off x="7476479" y="2329032"/>
            <a:ext cx="1341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ESMP2</a:t>
            </a:r>
            <a:endParaRPr lang="en-US" sz="32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C6A919-A708-AB40-8A31-DBFEACC9A66C}"/>
              </a:ext>
            </a:extLst>
          </p:cNvPr>
          <p:cNvSpPr/>
          <p:nvPr/>
        </p:nvSpPr>
        <p:spPr>
          <a:xfrm>
            <a:off x="4763469" y="2055804"/>
            <a:ext cx="1333755" cy="35829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CA432C6-F17E-FA43-A454-2F6604E3D417}"/>
              </a:ext>
            </a:extLst>
          </p:cNvPr>
          <p:cNvSpPr/>
          <p:nvPr/>
        </p:nvSpPr>
        <p:spPr>
          <a:xfrm>
            <a:off x="7293139" y="3601561"/>
            <a:ext cx="1333755" cy="9035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69EAC11-DE9E-9041-90A0-021AFA1E8C93}"/>
              </a:ext>
            </a:extLst>
          </p:cNvPr>
          <p:cNvSpPr/>
          <p:nvPr/>
        </p:nvSpPr>
        <p:spPr>
          <a:xfrm>
            <a:off x="6203113" y="4711824"/>
            <a:ext cx="994721" cy="9035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5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30" grpId="0"/>
      <p:bldP spid="31" grpId="0"/>
      <p:bldP spid="33" grpId="0"/>
      <p:bldP spid="35" grpId="0"/>
      <p:bldP spid="36" grpId="0"/>
      <p:bldP spid="38" grpId="0"/>
      <p:bldP spid="39" grpId="0"/>
      <p:bldP spid="41" grpId="0"/>
      <p:bldP spid="42" grpId="0" animBg="1"/>
      <p:bldP spid="43" grpId="0" animBg="1"/>
      <p:bldP spid="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6197D8-E321-7244-B83A-A76AFAFE0C50}"/>
              </a:ext>
            </a:extLst>
          </p:cNvPr>
          <p:cNvSpPr/>
          <p:nvPr/>
        </p:nvSpPr>
        <p:spPr>
          <a:xfrm>
            <a:off x="962756" y="5905906"/>
            <a:ext cx="79310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is there a Kohn-Sham analogue hiding nearby?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9815B2-E3CA-B547-9545-4A1216D38572}"/>
              </a:ext>
            </a:extLst>
          </p:cNvPr>
          <p:cNvSpPr/>
          <p:nvPr/>
        </p:nvSpPr>
        <p:spPr>
          <a:xfrm>
            <a:off x="4916140" y="2274358"/>
            <a:ext cx="2325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DIIS, NR, etc.</a:t>
            </a: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8F7403-D7E5-5E4C-830E-B3F4BA5EC584}"/>
              </a:ext>
            </a:extLst>
          </p:cNvPr>
          <p:cNvSpPr/>
          <p:nvPr/>
        </p:nvSpPr>
        <p:spPr>
          <a:xfrm>
            <a:off x="4909403" y="2793063"/>
            <a:ext cx="292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production code</a:t>
            </a:r>
            <a:endParaRPr lang="en-US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DEF8D3-AB0C-E44C-A561-9AE485187BEB}"/>
              </a:ext>
            </a:extLst>
          </p:cNvPr>
          <p:cNvSpPr/>
          <p:nvPr/>
        </p:nvSpPr>
        <p:spPr>
          <a:xfrm>
            <a:off x="4909403" y="3347878"/>
            <a:ext cx="1821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CC theory</a:t>
            </a:r>
            <a:endParaRPr lang="en-US" sz="3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C488BB-1F36-A643-AC60-3194DA2ED103}"/>
              </a:ext>
            </a:extLst>
          </p:cNvPr>
          <p:cNvSpPr/>
          <p:nvPr/>
        </p:nvSpPr>
        <p:spPr>
          <a:xfrm>
            <a:off x="4916140" y="3892239"/>
            <a:ext cx="1428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CASSCF</a:t>
            </a:r>
            <a:endParaRPr lang="en-US" sz="32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7893F5-43F4-5D45-94AD-3D00E33CC6CC}"/>
              </a:ext>
            </a:extLst>
          </p:cNvPr>
          <p:cNvSpPr/>
          <p:nvPr/>
        </p:nvSpPr>
        <p:spPr>
          <a:xfrm>
            <a:off x="4916140" y="4423991"/>
            <a:ext cx="22183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 err="1"/>
              <a:t>sCI</a:t>
            </a:r>
            <a:r>
              <a:rPr lang="en-US" sz="3200" dirty="0"/>
              <a:t> &amp; </a:t>
            </a:r>
            <a:r>
              <a:rPr lang="en-US" sz="3200" b="0" dirty="0"/>
              <a:t>DMRG</a:t>
            </a:r>
            <a:endParaRPr lang="en-US" sz="3200" dirty="0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93092C28-7B3D-DC44-9493-E2DACEFB5D46}"/>
              </a:ext>
            </a:extLst>
          </p:cNvPr>
          <p:cNvSpPr/>
          <p:nvPr/>
        </p:nvSpPr>
        <p:spPr>
          <a:xfrm>
            <a:off x="280660" y="1946032"/>
            <a:ext cx="8604239" cy="4279296"/>
          </a:xfrm>
          <a:custGeom>
            <a:avLst/>
            <a:gdLst>
              <a:gd name="connsiteX0" fmla="*/ 3316804 w 3316804"/>
              <a:gd name="connsiteY0" fmla="*/ 0 h 2440132"/>
              <a:gd name="connsiteX1" fmla="*/ 2507912 w 3316804"/>
              <a:gd name="connsiteY1" fmla="*/ 668215 h 2440132"/>
              <a:gd name="connsiteX2" fmla="*/ 1206650 w 3316804"/>
              <a:gd name="connsiteY2" fmla="*/ 1055077 h 2440132"/>
              <a:gd name="connsiteX3" fmla="*/ 186743 w 3316804"/>
              <a:gd name="connsiteY3" fmla="*/ 1535723 h 2440132"/>
              <a:gd name="connsiteX4" fmla="*/ 34343 w 3316804"/>
              <a:gd name="connsiteY4" fmla="*/ 2297723 h 2440132"/>
              <a:gd name="connsiteX5" fmla="*/ 597050 w 3316804"/>
              <a:gd name="connsiteY5" fmla="*/ 2438400 h 2440132"/>
              <a:gd name="connsiteX0" fmla="*/ 3316804 w 3316804"/>
              <a:gd name="connsiteY0" fmla="*/ 0 h 2287732"/>
              <a:gd name="connsiteX1" fmla="*/ 2507912 w 3316804"/>
              <a:gd name="connsiteY1" fmla="*/ 515815 h 2287732"/>
              <a:gd name="connsiteX2" fmla="*/ 1206650 w 3316804"/>
              <a:gd name="connsiteY2" fmla="*/ 902677 h 2287732"/>
              <a:gd name="connsiteX3" fmla="*/ 186743 w 3316804"/>
              <a:gd name="connsiteY3" fmla="*/ 1383323 h 2287732"/>
              <a:gd name="connsiteX4" fmla="*/ 34343 w 3316804"/>
              <a:gd name="connsiteY4" fmla="*/ 2145323 h 2287732"/>
              <a:gd name="connsiteX5" fmla="*/ 597050 w 3316804"/>
              <a:gd name="connsiteY5" fmla="*/ 2286000 h 2287732"/>
              <a:gd name="connsiteX0" fmla="*/ 3316804 w 3316804"/>
              <a:gd name="connsiteY0" fmla="*/ 0 h 2287732"/>
              <a:gd name="connsiteX1" fmla="*/ 2507912 w 3316804"/>
              <a:gd name="connsiteY1" fmla="*/ 515815 h 2287732"/>
              <a:gd name="connsiteX2" fmla="*/ 1206650 w 3316804"/>
              <a:gd name="connsiteY2" fmla="*/ 902677 h 2287732"/>
              <a:gd name="connsiteX3" fmla="*/ 186743 w 3316804"/>
              <a:gd name="connsiteY3" fmla="*/ 1383323 h 2287732"/>
              <a:gd name="connsiteX4" fmla="*/ 34343 w 3316804"/>
              <a:gd name="connsiteY4" fmla="*/ 2145323 h 2287732"/>
              <a:gd name="connsiteX5" fmla="*/ 597050 w 3316804"/>
              <a:gd name="connsiteY5" fmla="*/ 2286000 h 2287732"/>
              <a:gd name="connsiteX0" fmla="*/ 3387143 w 3387143"/>
              <a:gd name="connsiteY0" fmla="*/ 0 h 2393240"/>
              <a:gd name="connsiteX1" fmla="*/ 2507912 w 3387143"/>
              <a:gd name="connsiteY1" fmla="*/ 621323 h 2393240"/>
              <a:gd name="connsiteX2" fmla="*/ 1206650 w 3387143"/>
              <a:gd name="connsiteY2" fmla="*/ 1008185 h 2393240"/>
              <a:gd name="connsiteX3" fmla="*/ 186743 w 3387143"/>
              <a:gd name="connsiteY3" fmla="*/ 1488831 h 2393240"/>
              <a:gd name="connsiteX4" fmla="*/ 34343 w 3387143"/>
              <a:gd name="connsiteY4" fmla="*/ 2250831 h 2393240"/>
              <a:gd name="connsiteX5" fmla="*/ 597050 w 3387143"/>
              <a:gd name="connsiteY5" fmla="*/ 2391508 h 2393240"/>
              <a:gd name="connsiteX0" fmla="*/ 3387143 w 3387143"/>
              <a:gd name="connsiteY0" fmla="*/ 0 h 2393240"/>
              <a:gd name="connsiteX1" fmla="*/ 2519635 w 3387143"/>
              <a:gd name="connsiteY1" fmla="*/ 703385 h 2393240"/>
              <a:gd name="connsiteX2" fmla="*/ 1206650 w 3387143"/>
              <a:gd name="connsiteY2" fmla="*/ 1008185 h 2393240"/>
              <a:gd name="connsiteX3" fmla="*/ 186743 w 3387143"/>
              <a:gd name="connsiteY3" fmla="*/ 1488831 h 2393240"/>
              <a:gd name="connsiteX4" fmla="*/ 34343 w 3387143"/>
              <a:gd name="connsiteY4" fmla="*/ 2250831 h 2393240"/>
              <a:gd name="connsiteX5" fmla="*/ 597050 w 3387143"/>
              <a:gd name="connsiteY5" fmla="*/ 2391508 h 2393240"/>
              <a:gd name="connsiteX0" fmla="*/ 3387979 w 3387979"/>
              <a:gd name="connsiteY0" fmla="*/ 0 h 2393240"/>
              <a:gd name="connsiteX1" fmla="*/ 2520471 w 3387979"/>
              <a:gd name="connsiteY1" fmla="*/ 703385 h 2393240"/>
              <a:gd name="connsiteX2" fmla="*/ 1230932 w 3387979"/>
              <a:gd name="connsiteY2" fmla="*/ 1113693 h 2393240"/>
              <a:gd name="connsiteX3" fmla="*/ 187579 w 3387979"/>
              <a:gd name="connsiteY3" fmla="*/ 1488831 h 2393240"/>
              <a:gd name="connsiteX4" fmla="*/ 35179 w 3387979"/>
              <a:gd name="connsiteY4" fmla="*/ 2250831 h 2393240"/>
              <a:gd name="connsiteX5" fmla="*/ 597886 w 3387979"/>
              <a:gd name="connsiteY5" fmla="*/ 2391508 h 2393240"/>
              <a:gd name="connsiteX0" fmla="*/ 7772409 w 7772409"/>
              <a:gd name="connsiteY0" fmla="*/ 0 h 3987578"/>
              <a:gd name="connsiteX1" fmla="*/ 2520471 w 7772409"/>
              <a:gd name="connsiteY1" fmla="*/ 2297723 h 3987578"/>
              <a:gd name="connsiteX2" fmla="*/ 1230932 w 7772409"/>
              <a:gd name="connsiteY2" fmla="*/ 2708031 h 3987578"/>
              <a:gd name="connsiteX3" fmla="*/ 187579 w 7772409"/>
              <a:gd name="connsiteY3" fmla="*/ 3083169 h 3987578"/>
              <a:gd name="connsiteX4" fmla="*/ 35179 w 7772409"/>
              <a:gd name="connsiteY4" fmla="*/ 3845169 h 3987578"/>
              <a:gd name="connsiteX5" fmla="*/ 597886 w 7772409"/>
              <a:gd name="connsiteY5" fmla="*/ 3985846 h 3987578"/>
              <a:gd name="connsiteX0" fmla="*/ 7772409 w 8624003"/>
              <a:gd name="connsiteY0" fmla="*/ 0 h 3987578"/>
              <a:gd name="connsiteX1" fmla="*/ 8276502 w 8624003"/>
              <a:gd name="connsiteY1" fmla="*/ 844061 h 3987578"/>
              <a:gd name="connsiteX2" fmla="*/ 1230932 w 8624003"/>
              <a:gd name="connsiteY2" fmla="*/ 2708031 h 3987578"/>
              <a:gd name="connsiteX3" fmla="*/ 187579 w 8624003"/>
              <a:gd name="connsiteY3" fmla="*/ 3083169 h 3987578"/>
              <a:gd name="connsiteX4" fmla="*/ 35179 w 8624003"/>
              <a:gd name="connsiteY4" fmla="*/ 3845169 h 3987578"/>
              <a:gd name="connsiteX5" fmla="*/ 597886 w 8624003"/>
              <a:gd name="connsiteY5" fmla="*/ 3985846 h 3987578"/>
              <a:gd name="connsiteX0" fmla="*/ 7772409 w 8788066"/>
              <a:gd name="connsiteY0" fmla="*/ 0 h 3987578"/>
              <a:gd name="connsiteX1" fmla="*/ 8276502 w 8788066"/>
              <a:gd name="connsiteY1" fmla="*/ 844061 h 3987578"/>
              <a:gd name="connsiteX2" fmla="*/ 1230932 w 8788066"/>
              <a:gd name="connsiteY2" fmla="*/ 2708031 h 3987578"/>
              <a:gd name="connsiteX3" fmla="*/ 187579 w 8788066"/>
              <a:gd name="connsiteY3" fmla="*/ 3083169 h 3987578"/>
              <a:gd name="connsiteX4" fmla="*/ 35179 w 8788066"/>
              <a:gd name="connsiteY4" fmla="*/ 3845169 h 3987578"/>
              <a:gd name="connsiteX5" fmla="*/ 597886 w 8788066"/>
              <a:gd name="connsiteY5" fmla="*/ 3985846 h 3987578"/>
              <a:gd name="connsiteX0" fmla="*/ 7772409 w 8695496"/>
              <a:gd name="connsiteY0" fmla="*/ 0 h 3987578"/>
              <a:gd name="connsiteX1" fmla="*/ 8147548 w 8695496"/>
              <a:gd name="connsiteY1" fmla="*/ 1488830 h 3987578"/>
              <a:gd name="connsiteX2" fmla="*/ 1230932 w 8695496"/>
              <a:gd name="connsiteY2" fmla="*/ 2708031 h 3987578"/>
              <a:gd name="connsiteX3" fmla="*/ 187579 w 8695496"/>
              <a:gd name="connsiteY3" fmla="*/ 3083169 h 3987578"/>
              <a:gd name="connsiteX4" fmla="*/ 35179 w 8695496"/>
              <a:gd name="connsiteY4" fmla="*/ 3845169 h 3987578"/>
              <a:gd name="connsiteX5" fmla="*/ 597886 w 8695496"/>
              <a:gd name="connsiteY5" fmla="*/ 3985846 h 3987578"/>
              <a:gd name="connsiteX0" fmla="*/ 7772409 w 8468452"/>
              <a:gd name="connsiteY0" fmla="*/ 0 h 3987578"/>
              <a:gd name="connsiteX1" fmla="*/ 8147548 w 8468452"/>
              <a:gd name="connsiteY1" fmla="*/ 1488830 h 3987578"/>
              <a:gd name="connsiteX2" fmla="*/ 1230932 w 8468452"/>
              <a:gd name="connsiteY2" fmla="*/ 2708031 h 3987578"/>
              <a:gd name="connsiteX3" fmla="*/ 187579 w 8468452"/>
              <a:gd name="connsiteY3" fmla="*/ 3083169 h 3987578"/>
              <a:gd name="connsiteX4" fmla="*/ 35179 w 8468452"/>
              <a:gd name="connsiteY4" fmla="*/ 3845169 h 3987578"/>
              <a:gd name="connsiteX5" fmla="*/ 597886 w 8468452"/>
              <a:gd name="connsiteY5" fmla="*/ 3985846 h 3987578"/>
              <a:gd name="connsiteX0" fmla="*/ 7772409 w 8427545"/>
              <a:gd name="connsiteY0" fmla="*/ 0 h 3987578"/>
              <a:gd name="connsiteX1" fmla="*/ 8147548 w 8427545"/>
              <a:gd name="connsiteY1" fmla="*/ 1488830 h 3987578"/>
              <a:gd name="connsiteX2" fmla="*/ 1230932 w 8427545"/>
              <a:gd name="connsiteY2" fmla="*/ 2708031 h 3987578"/>
              <a:gd name="connsiteX3" fmla="*/ 187579 w 8427545"/>
              <a:gd name="connsiteY3" fmla="*/ 3083169 h 3987578"/>
              <a:gd name="connsiteX4" fmla="*/ 35179 w 8427545"/>
              <a:gd name="connsiteY4" fmla="*/ 3845169 h 3987578"/>
              <a:gd name="connsiteX5" fmla="*/ 597886 w 8427545"/>
              <a:gd name="connsiteY5" fmla="*/ 3985846 h 3987578"/>
              <a:gd name="connsiteX0" fmla="*/ 8245338 w 9224244"/>
              <a:gd name="connsiteY0" fmla="*/ 0 h 3987578"/>
              <a:gd name="connsiteX1" fmla="*/ 8620477 w 9224244"/>
              <a:gd name="connsiteY1" fmla="*/ 1488830 h 3987578"/>
              <a:gd name="connsiteX2" fmla="*/ 8620476 w 9224244"/>
              <a:gd name="connsiteY2" fmla="*/ 2719754 h 3987578"/>
              <a:gd name="connsiteX3" fmla="*/ 660508 w 9224244"/>
              <a:gd name="connsiteY3" fmla="*/ 3083169 h 3987578"/>
              <a:gd name="connsiteX4" fmla="*/ 508108 w 9224244"/>
              <a:gd name="connsiteY4" fmla="*/ 3845169 h 3987578"/>
              <a:gd name="connsiteX5" fmla="*/ 1070815 w 9224244"/>
              <a:gd name="connsiteY5" fmla="*/ 3985846 h 3987578"/>
              <a:gd name="connsiteX0" fmla="*/ 7752488 w 8639393"/>
              <a:gd name="connsiteY0" fmla="*/ 0 h 3987578"/>
              <a:gd name="connsiteX1" fmla="*/ 8127627 w 8639393"/>
              <a:gd name="connsiteY1" fmla="*/ 1488830 h 3987578"/>
              <a:gd name="connsiteX2" fmla="*/ 8127626 w 8639393"/>
              <a:gd name="connsiteY2" fmla="*/ 2719754 h 3987578"/>
              <a:gd name="connsiteX3" fmla="*/ 1410304 w 8639393"/>
              <a:gd name="connsiteY3" fmla="*/ 3423138 h 3987578"/>
              <a:gd name="connsiteX4" fmla="*/ 15258 w 8639393"/>
              <a:gd name="connsiteY4" fmla="*/ 3845169 h 3987578"/>
              <a:gd name="connsiteX5" fmla="*/ 577965 w 8639393"/>
              <a:gd name="connsiteY5" fmla="*/ 3985846 h 3987578"/>
              <a:gd name="connsiteX0" fmla="*/ 7746976 w 8240270"/>
              <a:gd name="connsiteY0" fmla="*/ 0 h 3987578"/>
              <a:gd name="connsiteX1" fmla="*/ 8122115 w 8240270"/>
              <a:gd name="connsiteY1" fmla="*/ 1488830 h 3987578"/>
              <a:gd name="connsiteX2" fmla="*/ 7149099 w 8240270"/>
              <a:gd name="connsiteY2" fmla="*/ 3493477 h 3987578"/>
              <a:gd name="connsiteX3" fmla="*/ 1404792 w 8240270"/>
              <a:gd name="connsiteY3" fmla="*/ 3423138 h 3987578"/>
              <a:gd name="connsiteX4" fmla="*/ 9746 w 8240270"/>
              <a:gd name="connsiteY4" fmla="*/ 3845169 h 3987578"/>
              <a:gd name="connsiteX5" fmla="*/ 572453 w 8240270"/>
              <a:gd name="connsiteY5" fmla="*/ 3985846 h 3987578"/>
              <a:gd name="connsiteX0" fmla="*/ 7746976 w 8473286"/>
              <a:gd name="connsiteY0" fmla="*/ 0 h 3987578"/>
              <a:gd name="connsiteX1" fmla="*/ 8438638 w 8473286"/>
              <a:gd name="connsiteY1" fmla="*/ 1535722 h 3987578"/>
              <a:gd name="connsiteX2" fmla="*/ 7149099 w 8473286"/>
              <a:gd name="connsiteY2" fmla="*/ 3493477 h 3987578"/>
              <a:gd name="connsiteX3" fmla="*/ 1404792 w 8473286"/>
              <a:gd name="connsiteY3" fmla="*/ 3423138 h 3987578"/>
              <a:gd name="connsiteX4" fmla="*/ 9746 w 8473286"/>
              <a:gd name="connsiteY4" fmla="*/ 3845169 h 3987578"/>
              <a:gd name="connsiteX5" fmla="*/ 572453 w 8473286"/>
              <a:gd name="connsiteY5" fmla="*/ 3985846 h 3987578"/>
              <a:gd name="connsiteX0" fmla="*/ 7746976 w 8473286"/>
              <a:gd name="connsiteY0" fmla="*/ 0 h 4208664"/>
              <a:gd name="connsiteX1" fmla="*/ 8438638 w 8473286"/>
              <a:gd name="connsiteY1" fmla="*/ 1535722 h 4208664"/>
              <a:gd name="connsiteX2" fmla="*/ 7149099 w 8473286"/>
              <a:gd name="connsiteY2" fmla="*/ 3493477 h 4208664"/>
              <a:gd name="connsiteX3" fmla="*/ 1404792 w 8473286"/>
              <a:gd name="connsiteY3" fmla="*/ 3423138 h 4208664"/>
              <a:gd name="connsiteX4" fmla="*/ 9746 w 8473286"/>
              <a:gd name="connsiteY4" fmla="*/ 3845169 h 4208664"/>
              <a:gd name="connsiteX5" fmla="*/ 537284 w 8473286"/>
              <a:gd name="connsiteY5" fmla="*/ 4208584 h 4208664"/>
              <a:gd name="connsiteX0" fmla="*/ 7862260 w 8588570"/>
              <a:gd name="connsiteY0" fmla="*/ 0 h 4209067"/>
              <a:gd name="connsiteX1" fmla="*/ 8553922 w 8588570"/>
              <a:gd name="connsiteY1" fmla="*/ 1535722 h 4209067"/>
              <a:gd name="connsiteX2" fmla="*/ 7264383 w 8588570"/>
              <a:gd name="connsiteY2" fmla="*/ 3493477 h 4209067"/>
              <a:gd name="connsiteX3" fmla="*/ 1520076 w 8588570"/>
              <a:gd name="connsiteY3" fmla="*/ 3423138 h 4209067"/>
              <a:gd name="connsiteX4" fmla="*/ 7799 w 8588570"/>
              <a:gd name="connsiteY4" fmla="*/ 4032738 h 4209067"/>
              <a:gd name="connsiteX5" fmla="*/ 652568 w 8588570"/>
              <a:gd name="connsiteY5" fmla="*/ 4208584 h 4209067"/>
              <a:gd name="connsiteX0" fmla="*/ 7862260 w 8588570"/>
              <a:gd name="connsiteY0" fmla="*/ 0 h 4267391"/>
              <a:gd name="connsiteX1" fmla="*/ 8553922 w 8588570"/>
              <a:gd name="connsiteY1" fmla="*/ 1535722 h 4267391"/>
              <a:gd name="connsiteX2" fmla="*/ 7264383 w 8588570"/>
              <a:gd name="connsiteY2" fmla="*/ 3493477 h 4267391"/>
              <a:gd name="connsiteX3" fmla="*/ 1520076 w 8588570"/>
              <a:gd name="connsiteY3" fmla="*/ 3423138 h 4267391"/>
              <a:gd name="connsiteX4" fmla="*/ 7799 w 8588570"/>
              <a:gd name="connsiteY4" fmla="*/ 4032738 h 4267391"/>
              <a:gd name="connsiteX5" fmla="*/ 652568 w 8588570"/>
              <a:gd name="connsiteY5" fmla="*/ 4267200 h 4267391"/>
              <a:gd name="connsiteX0" fmla="*/ 7862260 w 8588570"/>
              <a:gd name="connsiteY0" fmla="*/ 0 h 4267573"/>
              <a:gd name="connsiteX1" fmla="*/ 8553922 w 8588570"/>
              <a:gd name="connsiteY1" fmla="*/ 1535722 h 4267573"/>
              <a:gd name="connsiteX2" fmla="*/ 7264383 w 8588570"/>
              <a:gd name="connsiteY2" fmla="*/ 3493477 h 4267573"/>
              <a:gd name="connsiteX3" fmla="*/ 1520076 w 8588570"/>
              <a:gd name="connsiteY3" fmla="*/ 3423138 h 4267573"/>
              <a:gd name="connsiteX4" fmla="*/ 7799 w 8588570"/>
              <a:gd name="connsiteY4" fmla="*/ 4079630 h 4267573"/>
              <a:gd name="connsiteX5" fmla="*/ 652568 w 8588570"/>
              <a:gd name="connsiteY5" fmla="*/ 4267200 h 4267573"/>
              <a:gd name="connsiteX0" fmla="*/ 7866876 w 8593186"/>
              <a:gd name="connsiteY0" fmla="*/ 0 h 4267573"/>
              <a:gd name="connsiteX1" fmla="*/ 8558538 w 8593186"/>
              <a:gd name="connsiteY1" fmla="*/ 1535722 h 4267573"/>
              <a:gd name="connsiteX2" fmla="*/ 7268999 w 8593186"/>
              <a:gd name="connsiteY2" fmla="*/ 3493477 h 4267573"/>
              <a:gd name="connsiteX3" fmla="*/ 1337122 w 8593186"/>
              <a:gd name="connsiteY3" fmla="*/ 3552092 h 4267573"/>
              <a:gd name="connsiteX4" fmla="*/ 12415 w 8593186"/>
              <a:gd name="connsiteY4" fmla="*/ 4079630 h 4267573"/>
              <a:gd name="connsiteX5" fmla="*/ 657184 w 8593186"/>
              <a:gd name="connsiteY5" fmla="*/ 4267200 h 4267573"/>
              <a:gd name="connsiteX0" fmla="*/ 8077892 w 8652733"/>
              <a:gd name="connsiteY0" fmla="*/ 0 h 4232404"/>
              <a:gd name="connsiteX1" fmla="*/ 8558538 w 8652733"/>
              <a:gd name="connsiteY1" fmla="*/ 1500553 h 4232404"/>
              <a:gd name="connsiteX2" fmla="*/ 7268999 w 8652733"/>
              <a:gd name="connsiteY2" fmla="*/ 3458308 h 4232404"/>
              <a:gd name="connsiteX3" fmla="*/ 1337122 w 8652733"/>
              <a:gd name="connsiteY3" fmla="*/ 3516923 h 4232404"/>
              <a:gd name="connsiteX4" fmla="*/ 12415 w 8652733"/>
              <a:gd name="connsiteY4" fmla="*/ 4044461 h 4232404"/>
              <a:gd name="connsiteX5" fmla="*/ 657184 w 8652733"/>
              <a:gd name="connsiteY5" fmla="*/ 4232031 h 4232404"/>
              <a:gd name="connsiteX0" fmla="*/ 8077892 w 8652733"/>
              <a:gd name="connsiteY0" fmla="*/ 0 h 4232404"/>
              <a:gd name="connsiteX1" fmla="*/ 8558538 w 8652733"/>
              <a:gd name="connsiteY1" fmla="*/ 1500553 h 4232404"/>
              <a:gd name="connsiteX2" fmla="*/ 7268999 w 8652733"/>
              <a:gd name="connsiteY2" fmla="*/ 3458308 h 4232404"/>
              <a:gd name="connsiteX3" fmla="*/ 1337122 w 8652733"/>
              <a:gd name="connsiteY3" fmla="*/ 3516923 h 4232404"/>
              <a:gd name="connsiteX4" fmla="*/ 12415 w 8652733"/>
              <a:gd name="connsiteY4" fmla="*/ 4044461 h 4232404"/>
              <a:gd name="connsiteX5" fmla="*/ 657184 w 8652733"/>
              <a:gd name="connsiteY5" fmla="*/ 4232031 h 4232404"/>
              <a:gd name="connsiteX0" fmla="*/ 7948938 w 8611392"/>
              <a:gd name="connsiteY0" fmla="*/ 0 h 4279296"/>
              <a:gd name="connsiteX1" fmla="*/ 8558538 w 8611392"/>
              <a:gd name="connsiteY1" fmla="*/ 1547445 h 4279296"/>
              <a:gd name="connsiteX2" fmla="*/ 7268999 w 8611392"/>
              <a:gd name="connsiteY2" fmla="*/ 3505200 h 4279296"/>
              <a:gd name="connsiteX3" fmla="*/ 1337122 w 8611392"/>
              <a:gd name="connsiteY3" fmla="*/ 3563815 h 4279296"/>
              <a:gd name="connsiteX4" fmla="*/ 12415 w 8611392"/>
              <a:gd name="connsiteY4" fmla="*/ 4091353 h 4279296"/>
              <a:gd name="connsiteX5" fmla="*/ 657184 w 8611392"/>
              <a:gd name="connsiteY5" fmla="*/ 4278923 h 4279296"/>
              <a:gd name="connsiteX0" fmla="*/ 7948938 w 8604239"/>
              <a:gd name="connsiteY0" fmla="*/ 0 h 4279296"/>
              <a:gd name="connsiteX1" fmla="*/ 8558538 w 8604239"/>
              <a:gd name="connsiteY1" fmla="*/ 1547445 h 4279296"/>
              <a:gd name="connsiteX2" fmla="*/ 7268999 w 8604239"/>
              <a:gd name="connsiteY2" fmla="*/ 3505200 h 4279296"/>
              <a:gd name="connsiteX3" fmla="*/ 1337122 w 8604239"/>
              <a:gd name="connsiteY3" fmla="*/ 3563815 h 4279296"/>
              <a:gd name="connsiteX4" fmla="*/ 12415 w 8604239"/>
              <a:gd name="connsiteY4" fmla="*/ 4091353 h 4279296"/>
              <a:gd name="connsiteX5" fmla="*/ 657184 w 8604239"/>
              <a:gd name="connsiteY5" fmla="*/ 4278923 h 427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04239" h="4279296">
                <a:moveTo>
                  <a:pt x="7948938" y="0"/>
                </a:moveTo>
                <a:cubicBezTo>
                  <a:pt x="8611290" y="35169"/>
                  <a:pt x="8671861" y="963245"/>
                  <a:pt x="8558538" y="1547445"/>
                </a:cubicBezTo>
                <a:cubicBezTo>
                  <a:pt x="8445215" y="2131645"/>
                  <a:pt x="8472568" y="3169138"/>
                  <a:pt x="7268999" y="3505200"/>
                </a:cubicBezTo>
                <a:cubicBezTo>
                  <a:pt x="6065430" y="3841262"/>
                  <a:pt x="2546553" y="3466123"/>
                  <a:pt x="1337122" y="3563815"/>
                </a:cubicBezTo>
                <a:cubicBezTo>
                  <a:pt x="127691" y="3661507"/>
                  <a:pt x="-55969" y="3940907"/>
                  <a:pt x="12415" y="4091353"/>
                </a:cubicBezTo>
                <a:cubicBezTo>
                  <a:pt x="80799" y="4241799"/>
                  <a:pt x="410022" y="4283807"/>
                  <a:pt x="657184" y="427892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9D488C-46C4-6E41-8906-BF52EE1C20FF}"/>
              </a:ext>
            </a:extLst>
          </p:cNvPr>
          <p:cNvSpPr/>
          <p:nvPr/>
        </p:nvSpPr>
        <p:spPr>
          <a:xfrm>
            <a:off x="5068539" y="1646843"/>
            <a:ext cx="3155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mean field theory</a:t>
            </a:r>
            <a:endParaRPr lang="en-US" sz="32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BEDA646-3C9B-994C-816D-AAA8E1315F13}"/>
              </a:ext>
            </a:extLst>
          </p:cNvPr>
          <p:cNvCxnSpPr>
            <a:cxnSpLocks/>
          </p:cNvCxnSpPr>
          <p:nvPr/>
        </p:nvCxnSpPr>
        <p:spPr>
          <a:xfrm flipH="1">
            <a:off x="4841633" y="2197445"/>
            <a:ext cx="367700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9C1F68A-1AED-F241-9CD5-DA39BC14A19B}"/>
              </a:ext>
            </a:extLst>
          </p:cNvPr>
          <p:cNvSpPr/>
          <p:nvPr/>
        </p:nvSpPr>
        <p:spPr>
          <a:xfrm>
            <a:off x="485905" y="2274358"/>
            <a:ext cx="2851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 err="1"/>
              <a:t>oo</a:t>
            </a:r>
            <a:r>
              <a:rPr lang="en-US" sz="3200" b="0" dirty="0"/>
              <a:t>-MSJ in solids</a:t>
            </a:r>
            <a:endParaRPr lang="en-US" sz="3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4D76EC-340E-644E-8D50-7DFF007B5817}"/>
              </a:ext>
            </a:extLst>
          </p:cNvPr>
          <p:cNvSpPr/>
          <p:nvPr/>
        </p:nvSpPr>
        <p:spPr>
          <a:xfrm>
            <a:off x="479168" y="2793063"/>
            <a:ext cx="3678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core &amp; CT excitations</a:t>
            </a:r>
            <a:endParaRPr lang="en-US" sz="3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9DB574-775B-6747-BAC8-2F224C59AA20}"/>
              </a:ext>
            </a:extLst>
          </p:cNvPr>
          <p:cNvSpPr/>
          <p:nvPr/>
        </p:nvSpPr>
        <p:spPr>
          <a:xfrm>
            <a:off x="479168" y="3347878"/>
            <a:ext cx="3685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generalized backflow</a:t>
            </a:r>
            <a:endParaRPr lang="en-US" sz="3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1735E6-8476-024D-A9FD-ED30166FC1AE}"/>
              </a:ext>
            </a:extLst>
          </p:cNvPr>
          <p:cNvSpPr/>
          <p:nvPr/>
        </p:nvSpPr>
        <p:spPr>
          <a:xfrm>
            <a:off x="485905" y="3892239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better optimizers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252E81-0F22-C448-BB9B-6DB8643E1C0F}"/>
              </a:ext>
            </a:extLst>
          </p:cNvPr>
          <p:cNvSpPr/>
          <p:nvPr/>
        </p:nvSpPr>
        <p:spPr>
          <a:xfrm>
            <a:off x="485905" y="4423991"/>
            <a:ext cx="2344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vectorization</a:t>
            </a:r>
            <a:endParaRPr lang="en-US" sz="3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000E96-433A-F949-A29D-77FFC694CE64}"/>
              </a:ext>
            </a:extLst>
          </p:cNvPr>
          <p:cNvSpPr/>
          <p:nvPr/>
        </p:nvSpPr>
        <p:spPr>
          <a:xfrm>
            <a:off x="966548" y="1646843"/>
            <a:ext cx="226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/>
              <a:t>Monte Carlo</a:t>
            </a:r>
            <a:endParaRPr lang="en-US" sz="32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17D84A0-65BA-D445-B074-6F8915152439}"/>
              </a:ext>
            </a:extLst>
          </p:cNvPr>
          <p:cNvCxnSpPr>
            <a:cxnSpLocks/>
          </p:cNvCxnSpPr>
          <p:nvPr/>
        </p:nvCxnSpPr>
        <p:spPr>
          <a:xfrm flipH="1">
            <a:off x="411398" y="2197445"/>
            <a:ext cx="3677004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B0843C26-4EE3-E744-B2CB-19EF7640AC38}"/>
              </a:ext>
            </a:extLst>
          </p:cNvPr>
          <p:cNvSpPr/>
          <p:nvPr/>
        </p:nvSpPr>
        <p:spPr>
          <a:xfrm>
            <a:off x="3341076" y="1955623"/>
            <a:ext cx="1582615" cy="2780499"/>
          </a:xfrm>
          <a:custGeom>
            <a:avLst/>
            <a:gdLst>
              <a:gd name="connsiteX0" fmla="*/ 1477108 w 1477108"/>
              <a:gd name="connsiteY0" fmla="*/ 2778369 h 2778369"/>
              <a:gd name="connsiteX1" fmla="*/ 984738 w 1477108"/>
              <a:gd name="connsiteY1" fmla="*/ 128954 h 2778369"/>
              <a:gd name="connsiteX2" fmla="*/ 0 w 1477108"/>
              <a:gd name="connsiteY2" fmla="*/ 0 h 2778369"/>
              <a:gd name="connsiteX0" fmla="*/ 1477108 w 1477108"/>
              <a:gd name="connsiteY0" fmla="*/ 2778369 h 2778369"/>
              <a:gd name="connsiteX1" fmla="*/ 1137138 w 1477108"/>
              <a:gd name="connsiteY1" fmla="*/ 633046 h 2778369"/>
              <a:gd name="connsiteX2" fmla="*/ 0 w 1477108"/>
              <a:gd name="connsiteY2" fmla="*/ 0 h 2778369"/>
              <a:gd name="connsiteX0" fmla="*/ 1477108 w 1477108"/>
              <a:gd name="connsiteY0" fmla="*/ 2778369 h 2778369"/>
              <a:gd name="connsiteX1" fmla="*/ 1137138 w 1477108"/>
              <a:gd name="connsiteY1" fmla="*/ 633046 h 2778369"/>
              <a:gd name="connsiteX2" fmla="*/ 0 w 1477108"/>
              <a:gd name="connsiteY2" fmla="*/ 0 h 2778369"/>
              <a:gd name="connsiteX0" fmla="*/ 1477108 w 1477108"/>
              <a:gd name="connsiteY0" fmla="*/ 2807872 h 2807872"/>
              <a:gd name="connsiteX1" fmla="*/ 1137138 w 1477108"/>
              <a:gd name="connsiteY1" fmla="*/ 662549 h 2807872"/>
              <a:gd name="connsiteX2" fmla="*/ 0 w 1477108"/>
              <a:gd name="connsiteY2" fmla="*/ 29503 h 2807872"/>
              <a:gd name="connsiteX0" fmla="*/ 1477108 w 1477108"/>
              <a:gd name="connsiteY0" fmla="*/ 2807872 h 2807872"/>
              <a:gd name="connsiteX1" fmla="*/ 1137138 w 1477108"/>
              <a:gd name="connsiteY1" fmla="*/ 662549 h 2807872"/>
              <a:gd name="connsiteX2" fmla="*/ 0 w 1477108"/>
              <a:gd name="connsiteY2" fmla="*/ 29503 h 2807872"/>
              <a:gd name="connsiteX0" fmla="*/ 1606062 w 1606062"/>
              <a:gd name="connsiteY0" fmla="*/ 2702365 h 2702365"/>
              <a:gd name="connsiteX1" fmla="*/ 1137138 w 1606062"/>
              <a:gd name="connsiteY1" fmla="*/ 662549 h 2702365"/>
              <a:gd name="connsiteX2" fmla="*/ 0 w 1606062"/>
              <a:gd name="connsiteY2" fmla="*/ 29503 h 2702365"/>
              <a:gd name="connsiteX0" fmla="*/ 1606062 w 1606062"/>
              <a:gd name="connsiteY0" fmla="*/ 2686715 h 2686715"/>
              <a:gd name="connsiteX1" fmla="*/ 1078522 w 1606062"/>
              <a:gd name="connsiteY1" fmla="*/ 705515 h 2686715"/>
              <a:gd name="connsiteX2" fmla="*/ 0 w 1606062"/>
              <a:gd name="connsiteY2" fmla="*/ 13853 h 2686715"/>
              <a:gd name="connsiteX0" fmla="*/ 1606062 w 1606062"/>
              <a:gd name="connsiteY0" fmla="*/ 2686715 h 2686715"/>
              <a:gd name="connsiteX1" fmla="*/ 1078522 w 1606062"/>
              <a:gd name="connsiteY1" fmla="*/ 705515 h 2686715"/>
              <a:gd name="connsiteX2" fmla="*/ 0 w 1606062"/>
              <a:gd name="connsiteY2" fmla="*/ 13853 h 2686715"/>
              <a:gd name="connsiteX0" fmla="*/ 1582615 w 1582615"/>
              <a:gd name="connsiteY0" fmla="*/ 2780499 h 2780499"/>
              <a:gd name="connsiteX1" fmla="*/ 1078522 w 1582615"/>
              <a:gd name="connsiteY1" fmla="*/ 705515 h 2780499"/>
              <a:gd name="connsiteX2" fmla="*/ 0 w 1582615"/>
              <a:gd name="connsiteY2" fmla="*/ 13853 h 278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2615" h="2780499">
                <a:moveTo>
                  <a:pt x="1582615" y="2780499"/>
                </a:moveTo>
                <a:cubicBezTo>
                  <a:pt x="824523" y="2592930"/>
                  <a:pt x="1144953" y="1655085"/>
                  <a:pt x="1078522" y="705515"/>
                </a:cubicBezTo>
                <a:cubicBezTo>
                  <a:pt x="1004276" y="-185439"/>
                  <a:pt x="777631" y="25576"/>
                  <a:pt x="0" y="13853"/>
                </a:cubicBezTo>
              </a:path>
            </a:pathLst>
          </a:custGeom>
          <a:noFill/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4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  <p:bldP spid="14" grpId="0"/>
      <p:bldP spid="34" grpId="0"/>
      <p:bldP spid="40" grpId="0"/>
      <p:bldP spid="49" grpId="0" animBg="1"/>
      <p:bldP spid="5" grpId="0"/>
      <p:bldP spid="30" grpId="0"/>
      <p:bldP spid="31" grpId="0"/>
      <p:bldP spid="33" grpId="0"/>
      <p:bldP spid="35" grpId="0"/>
      <p:bldP spid="36" grpId="0"/>
      <p:bldP spid="38" grpId="0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E2E56D-8C1A-BF45-89C5-D31DEBB25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955" y="4423357"/>
            <a:ext cx="2224646" cy="776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6A5A-4E6B-A14B-9725-25086747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967" y="5326485"/>
            <a:ext cx="1338779" cy="133877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C878E22-B44E-FD4B-B6DE-C1DDD49625DA}"/>
              </a:ext>
            </a:extLst>
          </p:cNvPr>
          <p:cNvGrpSpPr/>
          <p:nvPr/>
        </p:nvGrpSpPr>
        <p:grpSpPr>
          <a:xfrm>
            <a:off x="2604644" y="5436193"/>
            <a:ext cx="5524974" cy="1086571"/>
            <a:chOff x="2521517" y="5422677"/>
            <a:chExt cx="5524974" cy="108657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C32808-D5A9-C24D-953C-1E4338D5CA39}"/>
                </a:ext>
              </a:extLst>
            </p:cNvPr>
            <p:cNvSpPr/>
            <p:nvPr/>
          </p:nvSpPr>
          <p:spPr>
            <a:xfrm>
              <a:off x="2521517" y="5422677"/>
              <a:ext cx="500335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0" dirty="0"/>
                <a:t>- Gas Phase Chemical Physics</a:t>
              </a:r>
              <a:endParaRPr lang="en-US" sz="32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AA027A-7A82-2541-829D-41E5705FE922}"/>
                </a:ext>
              </a:extLst>
            </p:cNvPr>
            <p:cNvSpPr/>
            <p:nvPr/>
          </p:nvSpPr>
          <p:spPr>
            <a:xfrm>
              <a:off x="2521517" y="5924473"/>
              <a:ext cx="55249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0" dirty="0"/>
                <a:t>- Early Career Research Program</a:t>
              </a:r>
              <a:endParaRPr lang="en-US" sz="3200"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88A8484-87E8-F44E-AB86-640570286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7" y="4385641"/>
            <a:ext cx="5249704" cy="785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19B38-683B-8841-B464-FA07EE106D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91" t="17367" r="18422" b="34715"/>
          <a:stretch/>
        </p:blipFill>
        <p:spPr>
          <a:xfrm>
            <a:off x="562707" y="1242007"/>
            <a:ext cx="1562172" cy="155805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F70441-6F51-4E48-9502-0A0232290C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897" t="8912" r="21521" b="53843"/>
          <a:stretch/>
        </p:blipFill>
        <p:spPr>
          <a:xfrm>
            <a:off x="3147790" y="1238204"/>
            <a:ext cx="1594340" cy="156566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B9E5D2-7FC8-AF41-8CA6-074CE90893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851" b="30492"/>
          <a:stretch/>
        </p:blipFill>
        <p:spPr>
          <a:xfrm>
            <a:off x="5810241" y="1239222"/>
            <a:ext cx="1498597" cy="1563624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4328E-FE89-FE47-8461-E49FAB76E4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579" t="3464" r="33307" b="64808"/>
          <a:stretch/>
        </p:blipFill>
        <p:spPr>
          <a:xfrm>
            <a:off x="1813670" y="2651356"/>
            <a:ext cx="1564960" cy="156362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95B53D-C3A5-104C-8BBE-3EAF89CF22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17" t="2606" r="1438" b="26493"/>
          <a:stretch/>
        </p:blipFill>
        <p:spPr>
          <a:xfrm>
            <a:off x="4424988" y="2651356"/>
            <a:ext cx="1556273" cy="1563624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34C742-E812-834C-B129-2AE0308649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698" t="13438" r="29449" b="51105"/>
          <a:stretch/>
        </p:blipFill>
        <p:spPr>
          <a:xfrm>
            <a:off x="7044547" y="2651356"/>
            <a:ext cx="1573286" cy="15636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356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real-space </a:t>
            </a:r>
            <a:r>
              <a:rPr lang="en-US" dirty="0" err="1"/>
              <a:t>Gutzwiller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770939" y="1291497"/>
          <a:ext cx="7125332" cy="5197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Rectangle 23"/>
          <p:cNvSpPr/>
          <p:nvPr/>
        </p:nvSpPr>
        <p:spPr>
          <a:xfrm rot="16200000">
            <a:off x="-928398" y="3439902"/>
            <a:ext cx="2911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energy +12 (</a:t>
            </a:r>
            <a:r>
              <a:rPr lang="en-US" sz="2400" dirty="0" err="1">
                <a:solidFill>
                  <a:prstClr val="black"/>
                </a:solidFill>
              </a:rPr>
              <a:t>Hartrees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</a:p>
        </p:txBody>
      </p:sp>
      <p:grpSp>
        <p:nvGrpSpPr>
          <p:cNvPr id="60" name="Group 59"/>
          <p:cNvGrpSpPr/>
          <p:nvPr/>
        </p:nvGrpSpPr>
        <p:grpSpPr>
          <a:xfrm flipH="1">
            <a:off x="3268794" y="1506939"/>
            <a:ext cx="685663" cy="1159311"/>
            <a:chOff x="3605784" y="1415796"/>
            <a:chExt cx="521546" cy="881824"/>
          </a:xfrm>
        </p:grpSpPr>
        <p:sp>
          <p:nvSpPr>
            <p:cNvPr id="64" name="Oval 63"/>
            <p:cNvSpPr/>
            <p:nvPr/>
          </p:nvSpPr>
          <p:spPr>
            <a:xfrm>
              <a:off x="3886413" y="1747972"/>
              <a:ext cx="240917" cy="2409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3605784" y="1415796"/>
              <a:ext cx="143256" cy="881824"/>
              <a:chOff x="3605784" y="1415796"/>
              <a:chExt cx="143256" cy="8818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3605784" y="1415796"/>
                <a:ext cx="143256" cy="1432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3605784" y="2154364"/>
                <a:ext cx="143256" cy="1432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1" name="Oval 60"/>
          <p:cNvSpPr/>
          <p:nvPr/>
        </p:nvSpPr>
        <p:spPr>
          <a:xfrm>
            <a:off x="3585430" y="1325762"/>
            <a:ext cx="531854" cy="54688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594668" y="2291194"/>
            <a:ext cx="531854" cy="54688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067798" y="1729334"/>
            <a:ext cx="718715" cy="73902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2147520" y="1523864"/>
            <a:ext cx="685663" cy="1159311"/>
            <a:chOff x="3605784" y="1415796"/>
            <a:chExt cx="521546" cy="881824"/>
          </a:xfrm>
        </p:grpSpPr>
        <p:sp>
          <p:nvSpPr>
            <p:cNvPr id="38" name="Oval 37"/>
            <p:cNvSpPr/>
            <p:nvPr/>
          </p:nvSpPr>
          <p:spPr>
            <a:xfrm>
              <a:off x="3886413" y="1747972"/>
              <a:ext cx="240917" cy="24091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605784" y="1415796"/>
              <a:ext cx="143256" cy="881824"/>
              <a:chOff x="3605784" y="1415796"/>
              <a:chExt cx="143256" cy="881824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3605784" y="1415796"/>
                <a:ext cx="143256" cy="1432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605784" y="2154364"/>
                <a:ext cx="143256" cy="1432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" name="Oval 34"/>
          <p:cNvSpPr/>
          <p:nvPr/>
        </p:nvSpPr>
        <p:spPr>
          <a:xfrm flipH="1">
            <a:off x="1984693" y="1342687"/>
            <a:ext cx="531854" cy="54688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H="1">
            <a:off x="1975455" y="2308119"/>
            <a:ext cx="531854" cy="54688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2315464" y="1746259"/>
            <a:ext cx="718715" cy="73902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863893" y="6070399"/>
            <a:ext cx="3304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C-C distance (Angstroms)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702906" y="6458416"/>
            <a:ext cx="4350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Van Der Goetz &amp; Neuscamman, unpublished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730978" y="1832843"/>
            <a:ext cx="769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prstClr val="black"/>
                </a:solidFill>
              </a:rPr>
              <a:t>RHF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655028" y="4190797"/>
            <a:ext cx="1387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MRCI+Q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7800E1-AB5C-8D4C-A829-52F41F039495}"/>
              </a:ext>
            </a:extLst>
          </p:cNvPr>
          <p:cNvSpPr/>
          <p:nvPr/>
        </p:nvSpPr>
        <p:spPr>
          <a:xfrm>
            <a:off x="216082" y="6458416"/>
            <a:ext cx="4137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Van Der Goetz &amp; Neuscamman, JCTC 2017</a:t>
            </a:r>
          </a:p>
        </p:txBody>
      </p:sp>
    </p:spTree>
    <p:extLst>
      <p:ext uri="{BB962C8B-B14F-4D97-AF65-F5344CB8AC3E}">
        <p14:creationId xmlns:p14="http://schemas.microsoft.com/office/powerpoint/2010/main" val="292926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24" grpId="0"/>
      <p:bldP spid="61" grpId="0" animBg="1"/>
      <p:bldP spid="62" grpId="0" animBg="1"/>
      <p:bldP spid="63" grpId="0" animBg="1"/>
      <p:bldP spid="35" grpId="0" animBg="1"/>
      <p:bldP spid="36" grpId="0" animBg="1"/>
      <p:bldP spid="37" grpId="0" animBg="1"/>
      <p:bldP spid="40" grpId="0"/>
      <p:bldP spid="41" grpId="0"/>
      <p:bldP spid="46" grpId="0"/>
      <p:bldP spid="4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real-space </a:t>
            </a:r>
            <a:r>
              <a:rPr lang="en-US" dirty="0" err="1"/>
              <a:t>Gutzwiller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770939" y="1291497"/>
          <a:ext cx="7125332" cy="5197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Rectangle 23"/>
          <p:cNvSpPr/>
          <p:nvPr/>
        </p:nvSpPr>
        <p:spPr>
          <a:xfrm rot="16200000">
            <a:off x="-928398" y="3439902"/>
            <a:ext cx="2911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energy +12 (</a:t>
            </a:r>
            <a:r>
              <a:rPr lang="en-US" sz="2400" dirty="0" err="1">
                <a:solidFill>
                  <a:prstClr val="black"/>
                </a:solidFill>
              </a:rPr>
              <a:t>Hartrees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0463" y="3425846"/>
            <a:ext cx="1608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+Jastrows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975455" y="1325762"/>
            <a:ext cx="2151067" cy="1529238"/>
            <a:chOff x="2410134" y="1465198"/>
            <a:chExt cx="1636198" cy="1163207"/>
          </a:xfrm>
        </p:grpSpPr>
        <p:grpSp>
          <p:nvGrpSpPr>
            <p:cNvPr id="31" name="Group 30"/>
            <p:cNvGrpSpPr/>
            <p:nvPr/>
          </p:nvGrpSpPr>
          <p:grpSpPr>
            <a:xfrm>
              <a:off x="3241019" y="1465198"/>
              <a:ext cx="805313" cy="1150333"/>
              <a:chOff x="3241019" y="1465198"/>
              <a:chExt cx="805313" cy="1150333"/>
            </a:xfrm>
          </p:grpSpPr>
          <p:grpSp>
            <p:nvGrpSpPr>
              <p:cNvPr id="60" name="Group 59"/>
              <p:cNvGrpSpPr/>
              <p:nvPr/>
            </p:nvGrpSpPr>
            <p:grpSpPr>
              <a:xfrm flipH="1">
                <a:off x="3393904" y="1603009"/>
                <a:ext cx="521551" cy="881824"/>
                <a:chOff x="3605784" y="1415796"/>
                <a:chExt cx="521551" cy="881824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3886417" y="1747972"/>
                  <a:ext cx="240918" cy="24091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5" name="Group 64"/>
                <p:cNvGrpSpPr/>
                <p:nvPr/>
              </p:nvGrpSpPr>
              <p:grpSpPr>
                <a:xfrm>
                  <a:off x="3605784" y="1415796"/>
                  <a:ext cx="143256" cy="881824"/>
                  <a:chOff x="3605784" y="1415796"/>
                  <a:chExt cx="143256" cy="881824"/>
                </a:xfrm>
              </p:grpSpPr>
              <p:sp>
                <p:nvSpPr>
                  <p:cNvPr id="66" name="Oval 65"/>
                  <p:cNvSpPr/>
                  <p:nvPr/>
                </p:nvSpPr>
                <p:spPr>
                  <a:xfrm>
                    <a:off x="3605784" y="1415796"/>
                    <a:ext cx="143256" cy="14325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>
                  <a:xfrm>
                    <a:off x="3605784" y="2154364"/>
                    <a:ext cx="143256" cy="14325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1" name="Oval 60"/>
              <p:cNvSpPr/>
              <p:nvPr/>
            </p:nvSpPr>
            <p:spPr>
              <a:xfrm>
                <a:off x="3634753" y="1465198"/>
                <a:ext cx="404552" cy="41598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3641780" y="2199549"/>
                <a:ext cx="404552" cy="41598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241019" y="1772173"/>
                <a:ext cx="546687" cy="56213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flipH="1">
              <a:off x="2410134" y="1478072"/>
              <a:ext cx="805313" cy="1150333"/>
              <a:chOff x="3241019" y="1465198"/>
              <a:chExt cx="805313" cy="1150333"/>
            </a:xfrm>
          </p:grpSpPr>
          <p:grpSp>
            <p:nvGrpSpPr>
              <p:cNvPr id="34" name="Group 33"/>
              <p:cNvGrpSpPr/>
              <p:nvPr/>
            </p:nvGrpSpPr>
            <p:grpSpPr>
              <a:xfrm flipH="1">
                <a:off x="3393904" y="1603009"/>
                <a:ext cx="521551" cy="881824"/>
                <a:chOff x="3605784" y="1415796"/>
                <a:chExt cx="521551" cy="881824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3886417" y="1747972"/>
                  <a:ext cx="240918" cy="24091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9" name="Group 38"/>
                <p:cNvGrpSpPr/>
                <p:nvPr/>
              </p:nvGrpSpPr>
              <p:grpSpPr>
                <a:xfrm>
                  <a:off x="3605784" y="1415796"/>
                  <a:ext cx="143256" cy="881824"/>
                  <a:chOff x="3605784" y="1415796"/>
                  <a:chExt cx="143256" cy="881824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3605784" y="1415796"/>
                    <a:ext cx="143256" cy="14325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/>
                  <p:cNvSpPr/>
                  <p:nvPr/>
                </p:nvSpPr>
                <p:spPr>
                  <a:xfrm>
                    <a:off x="3605784" y="2154364"/>
                    <a:ext cx="143256" cy="14325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35" name="Oval 34"/>
              <p:cNvSpPr/>
              <p:nvPr/>
            </p:nvSpPr>
            <p:spPr>
              <a:xfrm>
                <a:off x="3634753" y="1465198"/>
                <a:ext cx="404552" cy="41598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641780" y="2199549"/>
                <a:ext cx="404552" cy="41598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241019" y="1772173"/>
                <a:ext cx="546687" cy="56213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2863893" y="6070399"/>
            <a:ext cx="3304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C-C distance (Angstroms)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702906" y="6458416"/>
            <a:ext cx="4350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Van Der Goetz &amp; Neuscamman, unpublished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730978" y="1832843"/>
            <a:ext cx="769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prstClr val="black"/>
                </a:solidFill>
              </a:rPr>
              <a:t>RHF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655028" y="4190797"/>
            <a:ext cx="1387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MRCI+Q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EA968B-0B86-844D-8221-1CF2D3046502}"/>
              </a:ext>
            </a:extLst>
          </p:cNvPr>
          <p:cNvSpPr/>
          <p:nvPr/>
        </p:nvSpPr>
        <p:spPr>
          <a:xfrm>
            <a:off x="216082" y="6458416"/>
            <a:ext cx="4137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Van Der Goetz &amp; Neuscamman, JCTC 2017</a:t>
            </a:r>
          </a:p>
        </p:txBody>
      </p:sp>
    </p:spTree>
    <p:extLst>
      <p:ext uri="{BB962C8B-B14F-4D97-AF65-F5344CB8AC3E}">
        <p14:creationId xmlns:p14="http://schemas.microsoft.com/office/powerpoint/2010/main" val="3465392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real-space </a:t>
            </a:r>
            <a:r>
              <a:rPr lang="en-US" dirty="0" err="1"/>
              <a:t>Gutzwiller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770939" y="1291497"/>
          <a:ext cx="7125332" cy="5197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Rectangle 23"/>
          <p:cNvSpPr/>
          <p:nvPr/>
        </p:nvSpPr>
        <p:spPr>
          <a:xfrm rot="16200000">
            <a:off x="-928398" y="3439902"/>
            <a:ext cx="2911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energy +12 (</a:t>
            </a:r>
            <a:r>
              <a:rPr lang="en-US" sz="2400" dirty="0" err="1">
                <a:solidFill>
                  <a:prstClr val="black"/>
                </a:solidFill>
              </a:rPr>
              <a:t>Hartrees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0463" y="3425846"/>
            <a:ext cx="1608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+Jastrows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975455" y="1325762"/>
            <a:ext cx="2151067" cy="1529238"/>
            <a:chOff x="2410134" y="1465198"/>
            <a:chExt cx="1636198" cy="1163207"/>
          </a:xfrm>
        </p:grpSpPr>
        <p:grpSp>
          <p:nvGrpSpPr>
            <p:cNvPr id="31" name="Group 30"/>
            <p:cNvGrpSpPr/>
            <p:nvPr/>
          </p:nvGrpSpPr>
          <p:grpSpPr>
            <a:xfrm>
              <a:off x="3241019" y="1465198"/>
              <a:ext cx="805313" cy="1150333"/>
              <a:chOff x="3241019" y="1465198"/>
              <a:chExt cx="805313" cy="1150333"/>
            </a:xfrm>
          </p:grpSpPr>
          <p:grpSp>
            <p:nvGrpSpPr>
              <p:cNvPr id="60" name="Group 59"/>
              <p:cNvGrpSpPr/>
              <p:nvPr/>
            </p:nvGrpSpPr>
            <p:grpSpPr>
              <a:xfrm flipH="1">
                <a:off x="3393904" y="1603009"/>
                <a:ext cx="521551" cy="881824"/>
                <a:chOff x="3605784" y="1415796"/>
                <a:chExt cx="521551" cy="881824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3886417" y="1747972"/>
                  <a:ext cx="240918" cy="24091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5" name="Group 64"/>
                <p:cNvGrpSpPr/>
                <p:nvPr/>
              </p:nvGrpSpPr>
              <p:grpSpPr>
                <a:xfrm>
                  <a:off x="3605784" y="1415796"/>
                  <a:ext cx="143256" cy="881824"/>
                  <a:chOff x="3605784" y="1415796"/>
                  <a:chExt cx="143256" cy="881824"/>
                </a:xfrm>
              </p:grpSpPr>
              <p:sp>
                <p:nvSpPr>
                  <p:cNvPr id="66" name="Oval 65"/>
                  <p:cNvSpPr/>
                  <p:nvPr/>
                </p:nvSpPr>
                <p:spPr>
                  <a:xfrm>
                    <a:off x="3605784" y="1415796"/>
                    <a:ext cx="143256" cy="14325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>
                  <a:xfrm>
                    <a:off x="3605784" y="2154364"/>
                    <a:ext cx="143256" cy="14325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1" name="Oval 60"/>
              <p:cNvSpPr/>
              <p:nvPr/>
            </p:nvSpPr>
            <p:spPr>
              <a:xfrm>
                <a:off x="3634753" y="1465198"/>
                <a:ext cx="404552" cy="41598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3641780" y="2199549"/>
                <a:ext cx="404552" cy="41598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241019" y="1772173"/>
                <a:ext cx="546687" cy="56213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flipH="1">
              <a:off x="2410134" y="1478072"/>
              <a:ext cx="805313" cy="1150333"/>
              <a:chOff x="3241019" y="1465198"/>
              <a:chExt cx="805313" cy="1150333"/>
            </a:xfrm>
          </p:grpSpPr>
          <p:grpSp>
            <p:nvGrpSpPr>
              <p:cNvPr id="34" name="Group 33"/>
              <p:cNvGrpSpPr/>
              <p:nvPr/>
            </p:nvGrpSpPr>
            <p:grpSpPr>
              <a:xfrm flipH="1">
                <a:off x="3393904" y="1603009"/>
                <a:ext cx="521551" cy="881824"/>
                <a:chOff x="3605784" y="1415796"/>
                <a:chExt cx="521551" cy="881824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3886417" y="1747972"/>
                  <a:ext cx="240918" cy="240918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9" name="Group 38"/>
                <p:cNvGrpSpPr/>
                <p:nvPr/>
              </p:nvGrpSpPr>
              <p:grpSpPr>
                <a:xfrm>
                  <a:off x="3605784" y="1415796"/>
                  <a:ext cx="143256" cy="881824"/>
                  <a:chOff x="3605784" y="1415796"/>
                  <a:chExt cx="143256" cy="881824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3605784" y="1415796"/>
                    <a:ext cx="143256" cy="14325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/>
                  <p:cNvSpPr/>
                  <p:nvPr/>
                </p:nvSpPr>
                <p:spPr>
                  <a:xfrm>
                    <a:off x="3605784" y="2154364"/>
                    <a:ext cx="143256" cy="14325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35" name="Oval 34"/>
              <p:cNvSpPr/>
              <p:nvPr/>
            </p:nvSpPr>
            <p:spPr>
              <a:xfrm>
                <a:off x="3634753" y="1465198"/>
                <a:ext cx="404552" cy="41598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641780" y="2199549"/>
                <a:ext cx="404552" cy="41598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241019" y="1772173"/>
                <a:ext cx="546687" cy="562133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2863893" y="6070399"/>
            <a:ext cx="3304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C-C distance (Angstroms)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702906" y="6458416"/>
            <a:ext cx="4350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Van Der Goetz &amp; Neuscamman, unpublished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730978" y="1832843"/>
            <a:ext cx="769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prstClr val="black"/>
                </a:solidFill>
              </a:rPr>
              <a:t>RHF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882974" y="4603403"/>
            <a:ext cx="1083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+DMC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655028" y="4190797"/>
            <a:ext cx="1387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MRCI+Q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6A16414-D8E6-2C40-9032-5ED8E39B9258}"/>
              </a:ext>
            </a:extLst>
          </p:cNvPr>
          <p:cNvSpPr/>
          <p:nvPr/>
        </p:nvSpPr>
        <p:spPr>
          <a:xfrm>
            <a:off x="216082" y="6458416"/>
            <a:ext cx="4137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Van Der Goetz &amp; Neuscamman, JCTC 2017</a:t>
            </a:r>
          </a:p>
        </p:txBody>
      </p:sp>
    </p:spTree>
    <p:extLst>
      <p:ext uri="{BB962C8B-B14F-4D97-AF65-F5344CB8AC3E}">
        <p14:creationId xmlns:p14="http://schemas.microsoft.com/office/powerpoint/2010/main" val="2533546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menu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1C45F5-2DA7-4F48-BBDB-AB236036AD2A}"/>
              </a:ext>
            </a:extLst>
          </p:cNvPr>
          <p:cNvGrpSpPr/>
          <p:nvPr/>
        </p:nvGrpSpPr>
        <p:grpSpPr>
          <a:xfrm>
            <a:off x="773721" y="1853832"/>
            <a:ext cx="5219507" cy="914400"/>
            <a:chOff x="457200" y="1853832"/>
            <a:chExt cx="5219507" cy="914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9708C7E-018A-EF4F-A711-800B4032E6EA}"/>
                </a:ext>
              </a:extLst>
            </p:cNvPr>
            <p:cNvSpPr/>
            <p:nvPr/>
          </p:nvSpPr>
          <p:spPr>
            <a:xfrm>
              <a:off x="1744220" y="2018645"/>
              <a:ext cx="39324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aperitif: fun with QMC</a:t>
              </a:r>
              <a:endParaRPr lang="en-US" dirty="0"/>
            </a:p>
          </p:txBody>
        </p:sp>
        <p:pic>
          <p:nvPicPr>
            <p:cNvPr id="12" name="Graphic 11" descr="Martini">
              <a:extLst>
                <a:ext uri="{FF2B5EF4-FFF2-40B4-BE49-F238E27FC236}">
                  <a16:creationId xmlns:a16="http://schemas.microsoft.com/office/drawing/2014/main" id="{80F2893B-D18B-A647-9AE5-082BF0DD0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7200" y="1853832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92AA16-C3AC-E24F-A618-45E2EFEBE581}"/>
              </a:ext>
            </a:extLst>
          </p:cNvPr>
          <p:cNvGrpSpPr/>
          <p:nvPr/>
        </p:nvGrpSpPr>
        <p:grpSpPr>
          <a:xfrm>
            <a:off x="773721" y="3335835"/>
            <a:ext cx="7741031" cy="914400"/>
            <a:chOff x="457200" y="3337696"/>
            <a:chExt cx="7741031" cy="914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A8C1A6-33BC-2440-9520-177335E65117}"/>
                </a:ext>
              </a:extLst>
            </p:cNvPr>
            <p:cNvSpPr/>
            <p:nvPr/>
          </p:nvSpPr>
          <p:spPr>
            <a:xfrm>
              <a:off x="1744220" y="3502509"/>
              <a:ext cx="64540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main course: excited states with QMC</a:t>
              </a:r>
              <a:endParaRPr lang="en-US" dirty="0"/>
            </a:p>
          </p:txBody>
        </p:sp>
        <p:pic>
          <p:nvPicPr>
            <p:cNvPr id="14" name="Graphic 13" descr="Pasta">
              <a:extLst>
                <a:ext uri="{FF2B5EF4-FFF2-40B4-BE49-F238E27FC236}">
                  <a16:creationId xmlns:a16="http://schemas.microsoft.com/office/drawing/2014/main" id="{5E37927F-564E-E74A-9D63-0978442A0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7200" y="3337696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9AB8B1-8C33-1143-ACCF-CD3D8063D815}"/>
              </a:ext>
            </a:extLst>
          </p:cNvPr>
          <p:cNvGrpSpPr/>
          <p:nvPr/>
        </p:nvGrpSpPr>
        <p:grpSpPr>
          <a:xfrm>
            <a:off x="773721" y="4911621"/>
            <a:ext cx="5870711" cy="914400"/>
            <a:chOff x="457200" y="4946790"/>
            <a:chExt cx="5870711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38300C-B8EA-B14F-9C99-C8FF6B1D8337}"/>
                </a:ext>
              </a:extLst>
            </p:cNvPr>
            <p:cNvSpPr/>
            <p:nvPr/>
          </p:nvSpPr>
          <p:spPr>
            <a:xfrm>
              <a:off x="1744220" y="5111603"/>
              <a:ext cx="45836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dessert: mean field theory</a:t>
              </a:r>
              <a:endParaRPr lang="en-US" dirty="0"/>
            </a:p>
          </p:txBody>
        </p:sp>
        <p:pic>
          <p:nvPicPr>
            <p:cNvPr id="18" name="Graphic 17" descr="CakeSlice">
              <a:extLst>
                <a:ext uri="{FF2B5EF4-FFF2-40B4-BE49-F238E27FC236}">
                  <a16:creationId xmlns:a16="http://schemas.microsoft.com/office/drawing/2014/main" id="{DDC2C69B-3D22-A042-AF6B-C6C050876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7200" y="4946790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13DF760-1343-3B45-A331-07280B643DDB}"/>
              </a:ext>
            </a:extLst>
          </p:cNvPr>
          <p:cNvSpPr/>
          <p:nvPr/>
        </p:nvSpPr>
        <p:spPr>
          <a:xfrm>
            <a:off x="187569" y="1663882"/>
            <a:ext cx="8557846" cy="121340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F3038D-F4F8-0347-8B58-4D383B0BBE43}"/>
              </a:ext>
            </a:extLst>
          </p:cNvPr>
          <p:cNvSpPr/>
          <p:nvPr/>
        </p:nvSpPr>
        <p:spPr>
          <a:xfrm>
            <a:off x="293077" y="4708779"/>
            <a:ext cx="8557846" cy="121340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96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excited state variational principles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04B2BF-A4DC-234B-88D6-E2D0FE9A8658}"/>
              </a:ext>
            </a:extLst>
          </p:cNvPr>
          <p:cNvSpPr/>
          <p:nvPr/>
        </p:nvSpPr>
        <p:spPr>
          <a:xfrm>
            <a:off x="351626" y="5540859"/>
            <a:ext cx="3385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Choi, </a:t>
            </a:r>
            <a:r>
              <a:rPr lang="en-US" dirty="0" err="1"/>
              <a:t>Lebeda</a:t>
            </a:r>
            <a:r>
              <a:rPr lang="en-US" dirty="0"/>
              <a:t>, Messmer, CPL 1970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5684BF-6CC8-3142-86EF-AEA07991BD3E}"/>
              </a:ext>
            </a:extLst>
          </p:cNvPr>
          <p:cNvSpPr/>
          <p:nvPr/>
        </p:nvSpPr>
        <p:spPr>
          <a:xfrm>
            <a:off x="373859" y="5891378"/>
            <a:ext cx="2706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Van </a:t>
            </a:r>
            <a:r>
              <a:rPr lang="en-US" dirty="0" err="1"/>
              <a:t>Voorhis</a:t>
            </a:r>
            <a:r>
              <a:rPr lang="en-US" dirty="0"/>
              <a:t> et al, JCP 2017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50D9382-7D9E-6C4D-8969-E5C42A2D835D}"/>
                  </a:ext>
                </a:extLst>
              </p:cNvPr>
              <p:cNvSpPr/>
              <p:nvPr/>
            </p:nvSpPr>
            <p:spPr>
              <a:xfrm>
                <a:off x="2258995" y="4373057"/>
                <a:ext cx="462601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200" dirty="0"/>
                  <a:t>exact eigenstate nearest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50D9382-7D9E-6C4D-8969-E5C42A2D83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995" y="4373057"/>
                <a:ext cx="4626010" cy="584775"/>
              </a:xfrm>
              <a:prstGeom prst="rect">
                <a:avLst/>
              </a:prstGeom>
              <a:blipFill>
                <a:blip r:embed="rId2"/>
                <a:stretch>
                  <a:fillRect l="-2740" t="-10638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464C79F-1206-7B4C-B03D-E058367BF8FF}"/>
                  </a:ext>
                </a:extLst>
              </p:cNvPr>
              <p:cNvSpPr/>
              <p:nvPr/>
            </p:nvSpPr>
            <p:spPr>
              <a:xfrm>
                <a:off x="3016895" y="2694864"/>
                <a:ext cx="3110210" cy="1147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charset="0"/>
                                </a:rPr>
                                <m:t>Ψ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32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dirty="0" smtClean="0">
                                          <a:latin typeface="Cambria Math" charset="0"/>
                                        </a:rPr>
                                        <m:t>𝜔</m:t>
                                      </m:r>
                                      <m:r>
                                        <a:rPr lang="en-US" sz="3200" b="0" i="1" dirty="0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dirty="0" smtClean="0">
                                          <a:latin typeface="Cambria Math" charset="0"/>
                                        </a:rPr>
                                        <m:t>𝐻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dirty="0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charset="0"/>
                                </a:rPr>
                                <m:t>Ψ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hr-HR" sz="3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charset="0"/>
                                </a:rPr>
                                <m:t>Ψ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charset="0"/>
                                </a:rPr>
                                <m:t>Ψ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464C79F-1206-7B4C-B03D-E058367BF8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895" y="2694864"/>
                <a:ext cx="3110210" cy="11475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0BE67F17-88D4-A649-9678-6F21427AAAD7}"/>
              </a:ext>
            </a:extLst>
          </p:cNvPr>
          <p:cNvSpPr/>
          <p:nvPr/>
        </p:nvSpPr>
        <p:spPr>
          <a:xfrm>
            <a:off x="3065509" y="3936872"/>
            <a:ext cx="3009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global minimum:</a:t>
            </a:r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0CBF6F1-39B3-C54A-9B9A-D49752B44CA8}"/>
              </a:ext>
            </a:extLst>
          </p:cNvPr>
          <p:cNvSpPr/>
          <p:nvPr/>
        </p:nvSpPr>
        <p:spPr>
          <a:xfrm>
            <a:off x="484016" y="1456435"/>
            <a:ext cx="3820567" cy="666630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928063-AFC8-F241-A80A-D5FF51B852BD}"/>
              </a:ext>
            </a:extLst>
          </p:cNvPr>
          <p:cNvSpPr/>
          <p:nvPr/>
        </p:nvSpPr>
        <p:spPr>
          <a:xfrm>
            <a:off x="457200" y="1485241"/>
            <a:ext cx="3840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effectLst/>
              </a:rPr>
              <a:t>energy not stationary</a:t>
            </a:r>
            <a:endParaRPr lang="en-US" b="1" dirty="0">
              <a:effectLst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3D9F9E-1784-8149-991A-4EAB3664CB07}"/>
              </a:ext>
            </a:extLst>
          </p:cNvPr>
          <p:cNvSpPr/>
          <p:nvPr/>
        </p:nvSpPr>
        <p:spPr>
          <a:xfrm>
            <a:off x="5507199" y="1421021"/>
            <a:ext cx="2925534" cy="1006244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E8DEC9-A54C-0F44-A7C3-CE15DD231611}"/>
              </a:ext>
            </a:extLst>
          </p:cNvPr>
          <p:cNvSpPr/>
          <p:nvPr/>
        </p:nvSpPr>
        <p:spPr>
          <a:xfrm>
            <a:off x="5535920" y="1415537"/>
            <a:ext cx="2868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effectLst/>
              </a:rPr>
              <a:t>size consistency</a:t>
            </a:r>
            <a:endParaRPr lang="en-US" b="1" dirty="0"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114D5A-B965-6348-9369-6E99BC1AE8A5}"/>
              </a:ext>
            </a:extLst>
          </p:cNvPr>
          <p:cNvSpPr/>
          <p:nvPr/>
        </p:nvSpPr>
        <p:spPr>
          <a:xfrm>
            <a:off x="5986973" y="1831059"/>
            <a:ext cx="1965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effectLst/>
              </a:rPr>
              <a:t>challenges</a:t>
            </a:r>
            <a:endParaRPr lang="en-US" b="1" dirty="0">
              <a:effectLst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8D5B0D6-210B-0F49-88A2-F14644F2CE73}"/>
              </a:ext>
            </a:extLst>
          </p:cNvPr>
          <p:cNvSpPr/>
          <p:nvPr/>
        </p:nvSpPr>
        <p:spPr>
          <a:xfrm>
            <a:off x="282173" y="2555477"/>
            <a:ext cx="2174245" cy="666630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2A3DAC-130A-424C-9260-42F511117A56}"/>
              </a:ext>
            </a:extLst>
          </p:cNvPr>
          <p:cNvSpPr/>
          <p:nvPr/>
        </p:nvSpPr>
        <p:spPr>
          <a:xfrm>
            <a:off x="351626" y="2595713"/>
            <a:ext cx="2047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effectLst/>
              </a:rPr>
              <a:t>not unique</a:t>
            </a:r>
            <a:endParaRPr lang="en-US" b="1" dirty="0">
              <a:effectLst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96C7341-96D7-F143-8A0D-EA5249C9EAE7}"/>
              </a:ext>
            </a:extLst>
          </p:cNvPr>
          <p:cNvSpPr/>
          <p:nvPr/>
        </p:nvSpPr>
        <p:spPr>
          <a:xfrm>
            <a:off x="6687582" y="3064767"/>
            <a:ext cx="2174245" cy="666630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F5CE324-9AD6-524E-828D-ACFA0AC01887}"/>
                  </a:ext>
                </a:extLst>
              </p:cNvPr>
              <p:cNvSpPr/>
              <p:nvPr/>
            </p:nvSpPr>
            <p:spPr>
              <a:xfrm>
                <a:off x="6797304" y="3105003"/>
                <a:ext cx="1966821" cy="5959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effectLst/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3200" b="1" i="1" smtClean="0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effectLst/>
                        <a:latin typeface="Cambria Math" panose="02040503050406030204" pitchFamily="18" charset="0"/>
                      </a:rPr>
                      <m:t>→  </m:t>
                    </m:r>
                  </m:oMath>
                </a14:m>
                <a:r>
                  <a:rPr lang="en-US" sz="3200" b="1" dirty="0">
                    <a:effectLst/>
                  </a:rPr>
                  <a:t>$$$</a:t>
                </a:r>
                <a:endParaRPr lang="en-US" b="1" dirty="0">
                  <a:effectLst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F5CE324-9AD6-524E-828D-ACFA0AC01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304" y="3105003"/>
                <a:ext cx="1966821" cy="595932"/>
              </a:xfrm>
              <a:prstGeom prst="rect">
                <a:avLst/>
              </a:prstGeom>
              <a:blipFill>
                <a:blip r:embed="rId4"/>
                <a:stretch>
                  <a:fillRect l="-1282" t="-8333" r="-7051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AF56226-DA2E-4248-8E3D-EB73CA1A33E9}"/>
                  </a:ext>
                </a:extLst>
              </p:cNvPr>
              <p:cNvSpPr/>
              <p:nvPr/>
            </p:nvSpPr>
            <p:spPr>
              <a:xfrm>
                <a:off x="292970" y="3355074"/>
                <a:ext cx="1833322" cy="694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charset="0"/>
                                </a:rPr>
                                <m:t>Ψ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charset="0"/>
                                </a:rPr>
                                <m:t>Ψ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charset="0"/>
                                </a:rPr>
                                <m:t>Ψ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dirty="0">
                                          <a:latin typeface="Cambria Math" charset="0"/>
                                        </a:rPr>
                                        <m:t>𝜔</m:t>
                                      </m:r>
                                      <m:r>
                                        <a:rPr lang="en-US" i="1" dirty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i="1" dirty="0">
                                          <a:latin typeface="Cambria Math" charset="0"/>
                                        </a:rPr>
                                        <m:t>𝐻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 dirty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charset="0"/>
                                </a:rPr>
                                <m:t>Ψ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AF56226-DA2E-4248-8E3D-EB73CA1A3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70" y="3355074"/>
                <a:ext cx="1833322" cy="6949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85F3F4F-3173-3D45-A096-F3C10B4FB80A}"/>
                  </a:ext>
                </a:extLst>
              </p:cNvPr>
              <p:cNvSpPr/>
              <p:nvPr/>
            </p:nvSpPr>
            <p:spPr>
              <a:xfrm>
                <a:off x="311244" y="4191707"/>
                <a:ext cx="17967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85F3F4F-3173-3D45-A096-F3C10B4FB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44" y="4191707"/>
                <a:ext cx="179677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376C05F-BDA8-6A4C-8E74-24A5AFD3633B}"/>
                  </a:ext>
                </a:extLst>
              </p:cNvPr>
              <p:cNvSpPr/>
              <p:nvPr/>
            </p:nvSpPr>
            <p:spPr>
              <a:xfrm>
                <a:off x="1007492" y="4584075"/>
                <a:ext cx="40427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376C05F-BDA8-6A4C-8E74-24A5AFD363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492" y="4584075"/>
                <a:ext cx="40427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794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  <p:bldP spid="19" grpId="0" animBg="1"/>
      <p:bldP spid="20" grpId="0"/>
      <p:bldP spid="21" grpId="0" animBg="1"/>
      <p:bldP spid="22" grpId="0"/>
      <p:bldP spid="23" grpId="0"/>
      <p:bldP spid="24" grpId="0" animBg="1"/>
      <p:bldP spid="25" grpId="0"/>
      <p:bldP spid="26" grpId="0" animBg="1"/>
      <p:bldP spid="27" grpId="0"/>
      <p:bldP spid="17" grpId="0"/>
      <p:bldP spid="18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excited state variational principles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04B2BF-A4DC-234B-88D6-E2D0FE9A8658}"/>
              </a:ext>
            </a:extLst>
          </p:cNvPr>
          <p:cNvSpPr/>
          <p:nvPr/>
        </p:nvSpPr>
        <p:spPr>
          <a:xfrm>
            <a:off x="351626" y="5540859"/>
            <a:ext cx="3385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Choi, </a:t>
            </a:r>
            <a:r>
              <a:rPr lang="en-US" dirty="0" err="1"/>
              <a:t>Lebeda</a:t>
            </a:r>
            <a:r>
              <a:rPr lang="en-US" dirty="0"/>
              <a:t>, Messmer, CPL 1970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5684BF-6CC8-3142-86EF-AEA07991BD3E}"/>
              </a:ext>
            </a:extLst>
          </p:cNvPr>
          <p:cNvSpPr/>
          <p:nvPr/>
        </p:nvSpPr>
        <p:spPr>
          <a:xfrm>
            <a:off x="373859" y="5891378"/>
            <a:ext cx="2706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Van </a:t>
            </a:r>
            <a:r>
              <a:rPr lang="en-US" dirty="0" err="1"/>
              <a:t>Voorhis</a:t>
            </a:r>
            <a:r>
              <a:rPr lang="en-US" dirty="0"/>
              <a:t> et al, JCP 2017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50D9382-7D9E-6C4D-8969-E5C42A2D835D}"/>
                  </a:ext>
                </a:extLst>
              </p:cNvPr>
              <p:cNvSpPr/>
              <p:nvPr/>
            </p:nvSpPr>
            <p:spPr>
              <a:xfrm>
                <a:off x="2258995" y="4373057"/>
                <a:ext cx="462601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200" dirty="0"/>
                  <a:t>exact eigenstate nearest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50D9382-7D9E-6C4D-8969-E5C42A2D83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995" y="4373057"/>
                <a:ext cx="4626010" cy="584775"/>
              </a:xfrm>
              <a:prstGeom prst="rect">
                <a:avLst/>
              </a:prstGeom>
              <a:blipFill>
                <a:blip r:embed="rId2"/>
                <a:stretch>
                  <a:fillRect l="-2740" t="-10638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464C79F-1206-7B4C-B03D-E058367BF8FF}"/>
                  </a:ext>
                </a:extLst>
              </p:cNvPr>
              <p:cNvSpPr/>
              <p:nvPr/>
            </p:nvSpPr>
            <p:spPr>
              <a:xfrm>
                <a:off x="3016895" y="2694864"/>
                <a:ext cx="3110210" cy="1147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charset="0"/>
                                </a:rPr>
                                <m:t>Ψ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32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dirty="0" smtClean="0">
                                          <a:latin typeface="Cambria Math" charset="0"/>
                                        </a:rPr>
                                        <m:t>𝜔</m:t>
                                      </m:r>
                                      <m:r>
                                        <a:rPr lang="en-US" sz="3200" b="0" i="1" dirty="0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dirty="0" smtClean="0">
                                          <a:latin typeface="Cambria Math" charset="0"/>
                                        </a:rPr>
                                        <m:t>𝐻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dirty="0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charset="0"/>
                                </a:rPr>
                                <m:t>Ψ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hr-HR" sz="32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charset="0"/>
                                </a:rPr>
                                <m:t>Ψ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charset="0"/>
                                </a:rPr>
                                <m:t>Ψ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464C79F-1206-7B4C-B03D-E058367BF8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895" y="2694864"/>
                <a:ext cx="3110210" cy="11475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0BE67F17-88D4-A649-9678-6F21427AAAD7}"/>
              </a:ext>
            </a:extLst>
          </p:cNvPr>
          <p:cNvSpPr/>
          <p:nvPr/>
        </p:nvSpPr>
        <p:spPr>
          <a:xfrm>
            <a:off x="3065509" y="3936872"/>
            <a:ext cx="3009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global minimum:</a:t>
            </a:r>
            <a:endParaRPr 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3D9F9E-1784-8149-991A-4EAB3664CB07}"/>
              </a:ext>
            </a:extLst>
          </p:cNvPr>
          <p:cNvSpPr/>
          <p:nvPr/>
        </p:nvSpPr>
        <p:spPr>
          <a:xfrm>
            <a:off x="5507199" y="1421021"/>
            <a:ext cx="2925534" cy="1006244"/>
          </a:xfrm>
          <a:prstGeom prst="roundRect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E8DEC9-A54C-0F44-A7C3-CE15DD231611}"/>
              </a:ext>
            </a:extLst>
          </p:cNvPr>
          <p:cNvSpPr/>
          <p:nvPr/>
        </p:nvSpPr>
        <p:spPr>
          <a:xfrm>
            <a:off x="5535920" y="1415537"/>
            <a:ext cx="2868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effectLst/>
              </a:rPr>
              <a:t>size consistency</a:t>
            </a:r>
            <a:endParaRPr lang="en-US" b="1" dirty="0"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114D5A-B965-6348-9369-6E99BC1AE8A5}"/>
              </a:ext>
            </a:extLst>
          </p:cNvPr>
          <p:cNvSpPr/>
          <p:nvPr/>
        </p:nvSpPr>
        <p:spPr>
          <a:xfrm>
            <a:off x="5986973" y="1831059"/>
            <a:ext cx="1965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effectLst/>
              </a:rPr>
              <a:t>challenges</a:t>
            </a:r>
            <a:endParaRPr lang="en-US" b="1" dirty="0">
              <a:effectLst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96C7341-96D7-F143-8A0D-EA5249C9EAE7}"/>
              </a:ext>
            </a:extLst>
          </p:cNvPr>
          <p:cNvSpPr/>
          <p:nvPr/>
        </p:nvSpPr>
        <p:spPr>
          <a:xfrm>
            <a:off x="6687582" y="3064767"/>
            <a:ext cx="2174245" cy="666630"/>
          </a:xfrm>
          <a:prstGeom prst="roundRect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F5CE324-9AD6-524E-828D-ACFA0AC01887}"/>
                  </a:ext>
                </a:extLst>
              </p:cNvPr>
              <p:cNvSpPr/>
              <p:nvPr/>
            </p:nvSpPr>
            <p:spPr>
              <a:xfrm>
                <a:off x="6797304" y="3105003"/>
                <a:ext cx="1966821" cy="5959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effectLst/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3200" b="1" i="1" smtClean="0"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effectLst/>
                        <a:latin typeface="Cambria Math" panose="02040503050406030204" pitchFamily="18" charset="0"/>
                      </a:rPr>
                      <m:t>→  </m:t>
                    </m:r>
                  </m:oMath>
                </a14:m>
                <a:r>
                  <a:rPr lang="en-US" sz="3200" b="1" dirty="0">
                    <a:effectLst/>
                  </a:rPr>
                  <a:t>$$$</a:t>
                </a:r>
                <a:endParaRPr lang="en-US" b="1" dirty="0">
                  <a:effectLst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F5CE324-9AD6-524E-828D-ACFA0AC01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304" y="3105003"/>
                <a:ext cx="1966821" cy="595932"/>
              </a:xfrm>
              <a:prstGeom prst="rect">
                <a:avLst/>
              </a:prstGeom>
              <a:blipFill>
                <a:blip r:embed="rId4"/>
                <a:stretch>
                  <a:fillRect l="-1282" t="-8333" r="-7051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F363D0CE-522B-794C-B5F5-1165F74B075F}"/>
              </a:ext>
            </a:extLst>
          </p:cNvPr>
          <p:cNvSpPr/>
          <p:nvPr/>
        </p:nvSpPr>
        <p:spPr>
          <a:xfrm>
            <a:off x="4881138" y="6386679"/>
            <a:ext cx="3832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Zhao &amp; Neuscamman, JCTC 2016, 2017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E203C8-1FFC-8041-82BE-7A2A9D865F7C}"/>
              </a:ext>
            </a:extLst>
          </p:cNvPr>
          <p:cNvSpPr/>
          <p:nvPr/>
        </p:nvSpPr>
        <p:spPr>
          <a:xfrm>
            <a:off x="4881138" y="5319935"/>
            <a:ext cx="3245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Shea</a:t>
            </a:r>
            <a:r>
              <a:rPr lang="en-US" dirty="0"/>
              <a:t> &amp; Neuscamman, JCTC 2017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71D69D-40BB-F446-AC4E-A9E9C1E2AE69}"/>
              </a:ext>
            </a:extLst>
          </p:cNvPr>
          <p:cNvSpPr/>
          <p:nvPr/>
        </p:nvSpPr>
        <p:spPr>
          <a:xfrm>
            <a:off x="4881138" y="5853307"/>
            <a:ext cx="407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Robinson, Flores, Neuscamman, JCP 2017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86BE65-7302-0549-B060-E046707E1BDB}"/>
              </a:ext>
            </a:extLst>
          </p:cNvPr>
          <p:cNvSpPr/>
          <p:nvPr/>
        </p:nvSpPr>
        <p:spPr>
          <a:xfrm>
            <a:off x="4881138" y="5053249"/>
            <a:ext cx="393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Zhao &amp; Neuscamman, </a:t>
            </a:r>
            <a:r>
              <a:rPr lang="en-US" dirty="0" err="1"/>
              <a:t>arXiv</a:t>
            </a:r>
            <a:r>
              <a:rPr lang="en-US" dirty="0"/>
              <a:t> 1804.09663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DB5326-08D4-D14F-B299-48987129F1B0}"/>
              </a:ext>
            </a:extLst>
          </p:cNvPr>
          <p:cNvSpPr/>
          <p:nvPr/>
        </p:nvSpPr>
        <p:spPr>
          <a:xfrm>
            <a:off x="4881138" y="5586621"/>
            <a:ext cx="3175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Blunt &amp; Neuscamman, JCP 2017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8FA6F4-2A52-2A4A-88D7-0277DD4332D3}"/>
              </a:ext>
            </a:extLst>
          </p:cNvPr>
          <p:cNvSpPr/>
          <p:nvPr/>
        </p:nvSpPr>
        <p:spPr>
          <a:xfrm>
            <a:off x="4881138" y="6119993"/>
            <a:ext cx="2415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Neuscamman, JCP 2016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440230F-E962-404A-AACE-55F639B88AA6}"/>
              </a:ext>
            </a:extLst>
          </p:cNvPr>
          <p:cNvSpPr/>
          <p:nvPr/>
        </p:nvSpPr>
        <p:spPr>
          <a:xfrm rot="16200000">
            <a:off x="4149602" y="5608071"/>
            <a:ext cx="1031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QMC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2EEF1-C1CB-7342-A2E0-0E3F5C8A3EC8}"/>
              </a:ext>
            </a:extLst>
          </p:cNvPr>
          <p:cNvCxnSpPr/>
          <p:nvPr/>
        </p:nvCxnSpPr>
        <p:spPr>
          <a:xfrm>
            <a:off x="4858278" y="5087539"/>
            <a:ext cx="0" cy="16459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8D57E6B-6D89-8B4C-83C3-400B8D6B85E9}"/>
              </a:ext>
            </a:extLst>
          </p:cNvPr>
          <p:cNvSpPr/>
          <p:nvPr/>
        </p:nvSpPr>
        <p:spPr>
          <a:xfrm>
            <a:off x="484016" y="1456435"/>
            <a:ext cx="3820567" cy="666630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2C2918-D0E1-FC45-8CB3-4FCCD6DBBCD2}"/>
              </a:ext>
            </a:extLst>
          </p:cNvPr>
          <p:cNvSpPr/>
          <p:nvPr/>
        </p:nvSpPr>
        <p:spPr>
          <a:xfrm>
            <a:off x="457200" y="1485241"/>
            <a:ext cx="3840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effectLst/>
              </a:rPr>
              <a:t>energy not stationary</a:t>
            </a:r>
            <a:endParaRPr lang="en-US" b="1" dirty="0">
              <a:effectLst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CBBED03-9CB4-8145-B1C2-9A5D8F4A7A72}"/>
              </a:ext>
            </a:extLst>
          </p:cNvPr>
          <p:cNvSpPr/>
          <p:nvPr/>
        </p:nvSpPr>
        <p:spPr>
          <a:xfrm>
            <a:off x="282173" y="2555477"/>
            <a:ext cx="2174245" cy="666630"/>
          </a:xfrm>
          <a:prstGeom prst="roundRect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A4478E-0370-F544-AA82-47CF32EF6B38}"/>
              </a:ext>
            </a:extLst>
          </p:cNvPr>
          <p:cNvSpPr/>
          <p:nvPr/>
        </p:nvSpPr>
        <p:spPr>
          <a:xfrm>
            <a:off x="351626" y="2595713"/>
            <a:ext cx="2047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effectLst/>
              </a:rPr>
              <a:t>not unique</a:t>
            </a:r>
            <a:endParaRPr lang="en-US" b="1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99D596E-102D-9B4E-A597-5C4BA465C659}"/>
                  </a:ext>
                </a:extLst>
              </p:cNvPr>
              <p:cNvSpPr/>
              <p:nvPr/>
            </p:nvSpPr>
            <p:spPr>
              <a:xfrm>
                <a:off x="292970" y="3355074"/>
                <a:ext cx="1833322" cy="694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charset="0"/>
                                </a:rPr>
                                <m:t>Ψ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charset="0"/>
                                </a:rPr>
                                <m:t>Ψ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charset="0"/>
                                </a:rPr>
                                <m:t>Ψ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dirty="0">
                                          <a:latin typeface="Cambria Math" charset="0"/>
                                        </a:rPr>
                                        <m:t>𝜔</m:t>
                                      </m:r>
                                      <m:r>
                                        <a:rPr lang="en-US" i="1" dirty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i="1" dirty="0">
                                          <a:latin typeface="Cambria Math" charset="0"/>
                                        </a:rPr>
                                        <m:t>𝐻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 dirty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charset="0"/>
                                </a:rPr>
                                <m:t>Ψ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99D596E-102D-9B4E-A597-5C4BA465C6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70" y="3355074"/>
                <a:ext cx="1833322" cy="6949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48493AF-9EF4-C748-9168-8DFF43457C72}"/>
                  </a:ext>
                </a:extLst>
              </p:cNvPr>
              <p:cNvSpPr/>
              <p:nvPr/>
            </p:nvSpPr>
            <p:spPr>
              <a:xfrm>
                <a:off x="311244" y="4191707"/>
                <a:ext cx="17967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48493AF-9EF4-C748-9168-8DFF43457C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44" y="4191707"/>
                <a:ext cx="179677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835DAF7-9387-444C-8932-86648E2E1FBC}"/>
                  </a:ext>
                </a:extLst>
              </p:cNvPr>
              <p:cNvSpPr/>
              <p:nvPr/>
            </p:nvSpPr>
            <p:spPr>
              <a:xfrm>
                <a:off x="1007492" y="4584075"/>
                <a:ext cx="40427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835DAF7-9387-444C-8932-86648E2E1F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492" y="4584075"/>
                <a:ext cx="40427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094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9146</TotalTime>
  <Words>1423</Words>
  <Application>Microsoft Macintosh PowerPoint</Application>
  <PresentationFormat>On-screen Show (4:3)</PresentationFormat>
  <Paragraphs>411</Paragraphs>
  <Slides>39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Apple Chancery</vt:lpstr>
      <vt:lpstr>Arial</vt:lpstr>
      <vt:lpstr>Calibri</vt:lpstr>
      <vt:lpstr>Calibri Light</vt:lpstr>
      <vt:lpstr>Cambria Math</vt:lpstr>
      <vt:lpstr>Office Theme</vt:lpstr>
      <vt:lpstr>1_Office Theme</vt:lpstr>
      <vt:lpstr>PowerPoint Presentation</vt:lpstr>
      <vt:lpstr>motivation</vt:lpstr>
      <vt:lpstr>the menu</vt:lpstr>
      <vt:lpstr>real-space Gutzwiller</vt:lpstr>
      <vt:lpstr>real-space Gutzwiller</vt:lpstr>
      <vt:lpstr>real-space Gutzwiller</vt:lpstr>
      <vt:lpstr>the menu</vt:lpstr>
      <vt:lpstr>excited state variational principles</vt:lpstr>
      <vt:lpstr>excited state variational principles</vt:lpstr>
      <vt:lpstr>fairness in thioformaldehyde</vt:lpstr>
      <vt:lpstr>?#$%!?^*#?@ in cc-pVDZ</vt:lpstr>
      <vt:lpstr>optical gaps</vt:lpstr>
      <vt:lpstr>Zinc Oxide</vt:lpstr>
      <vt:lpstr>Zinc Oxide</vt:lpstr>
      <vt:lpstr>Zinc Oxide</vt:lpstr>
      <vt:lpstr>the menu</vt:lpstr>
      <vt:lpstr>the quantum chemistry cookbook</vt:lpstr>
      <vt:lpstr>the quantum chemistry cookbook</vt:lpstr>
      <vt:lpstr>ingredients</vt:lpstr>
      <vt:lpstr>pie in the sky</vt:lpstr>
      <vt:lpstr>the ansatz</vt:lpstr>
      <vt:lpstr>behavioral economics</vt:lpstr>
      <vt:lpstr>automatic differentiation</vt:lpstr>
      <vt:lpstr>water singlet excitations, cc-pVDZ</vt:lpstr>
      <vt:lpstr>water singlet excitations, cc-pVDZ</vt:lpstr>
      <vt:lpstr>water singlet excitations, cc-pVDZ</vt:lpstr>
      <vt:lpstr>water singlet excitations, cc-pVDZ</vt:lpstr>
      <vt:lpstr>CH2O singlet excitations, cc-pVDZ</vt:lpstr>
      <vt:lpstr>CH2O singlet excitations, cc-pVDZ</vt:lpstr>
      <vt:lpstr>CH2O singlet excitations, cc-pVDZ</vt:lpstr>
      <vt:lpstr>CH2O singlet excitations, cc-pVDZ</vt:lpstr>
      <vt:lpstr>LiF / 8Å singlet excitations, cc-pVDZ</vt:lpstr>
      <vt:lpstr>LiF / 8Å singlet excitations, cc-pVDZ</vt:lpstr>
      <vt:lpstr>LiF / 8Å singlet excitations, cc-pVDZ</vt:lpstr>
      <vt:lpstr>LiF / 8Å singlet excitations, cc-pVDZ</vt:lpstr>
      <vt:lpstr>LiF / 8Å singlet excitations, cc-pVDZ</vt:lpstr>
      <vt:lpstr>comparison to EOM(2,3)</vt:lpstr>
      <vt:lpstr>future directions</vt:lpstr>
      <vt:lpstr>acknowledgements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Neuscamman</dc:creator>
  <cp:lastModifiedBy>Eric Neuscamman</cp:lastModifiedBy>
  <cp:revision>849</cp:revision>
  <cp:lastPrinted>2018-05-20T18:18:21Z</cp:lastPrinted>
  <dcterms:created xsi:type="dcterms:W3CDTF">2015-08-17T22:15:52Z</dcterms:created>
  <dcterms:modified xsi:type="dcterms:W3CDTF">2018-06-13T12:19:05Z</dcterms:modified>
</cp:coreProperties>
</file>