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9E9E-1B89-9747-BD1B-3F844F64C083}" type="datetimeFigureOut"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EFF9-C650-7340-8A7E-E29400AEE1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0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9E9E-1B89-9747-BD1B-3F844F64C083}" type="datetimeFigureOut"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EFF9-C650-7340-8A7E-E29400AEE1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0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9E9E-1B89-9747-BD1B-3F844F64C083}" type="datetimeFigureOut"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EFF9-C650-7340-8A7E-E29400AEE1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0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9E9E-1B89-9747-BD1B-3F844F64C083}" type="datetimeFigureOut"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EFF9-C650-7340-8A7E-E29400AEE1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9E9E-1B89-9747-BD1B-3F844F64C083}" type="datetimeFigureOut"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EFF9-C650-7340-8A7E-E29400AEE1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8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9E9E-1B89-9747-BD1B-3F844F64C083}" type="datetimeFigureOut">
              <a:t>1/30/12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EFF9-C650-7340-8A7E-E29400AEE1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2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9E9E-1B89-9747-BD1B-3F844F64C083}" type="datetimeFigureOut">
              <a:t>1/30/12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EFF9-C650-7340-8A7E-E29400AEE1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9E9E-1B89-9747-BD1B-3F844F64C083}" type="datetimeFigureOut">
              <a:t>1/30/12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EFF9-C650-7340-8A7E-E29400AEE1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6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9E9E-1B89-9747-BD1B-3F844F64C083}" type="datetimeFigureOut">
              <a:t>1/30/12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EFF9-C650-7340-8A7E-E29400AEE1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8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9E9E-1B89-9747-BD1B-3F844F64C083}" type="datetimeFigureOut">
              <a:t>1/30/12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EFF9-C650-7340-8A7E-E29400AEE1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6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9E9E-1B89-9747-BD1B-3F844F64C083}" type="datetimeFigureOut">
              <a:t>1/30/12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EFF9-C650-7340-8A7E-E29400AEE1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8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59E9E-1B89-9747-BD1B-3F844F64C083}" type="datetimeFigureOut"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2EFF9-C650-7340-8A7E-E29400AEE154}" type="slidenum">
              <a:t>‹#›</a:t>
            </a:fld>
            <a:endParaRPr lang="en-US"/>
          </a:p>
        </p:txBody>
      </p:sp>
      <p:pic>
        <p:nvPicPr>
          <p:cNvPr id="7" name="Picture 6" descr="2012SSPowerpointSlide_v1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167" y="-103247"/>
            <a:ext cx="9329333" cy="720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33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78000" y="1558542"/>
            <a:ext cx="677333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2">
                    <a:lumMod val="25000"/>
                  </a:schemeClr>
                </a:solidFill>
              </a:rPr>
              <a:t>Topics: </a:t>
            </a:r>
          </a:p>
          <a:p>
            <a:pPr lvl="1"/>
            <a:r>
              <a:rPr lang="en-US" b="1">
                <a:solidFill>
                  <a:schemeClr val="bg2">
                    <a:lumMod val="25000"/>
                  </a:schemeClr>
                </a:solidFill>
              </a:rPr>
              <a:t>Introduction to Monte Carlo Methods • Pseudopotential generation • Variational Quantum Monte Carlo • Diffusion Quantum Monte Carlo • Wavefunction optimization methods  Path integral Monte Carlo • QMC applications in geophysics</a:t>
            </a:r>
          </a:p>
          <a:p>
            <a:pPr lvl="1"/>
            <a:endParaRPr lang="en-US" b="1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b="1">
                <a:solidFill>
                  <a:schemeClr val="bg2">
                    <a:lumMod val="25000"/>
                  </a:schemeClr>
                </a:solidFill>
              </a:rPr>
              <a:t>Details: </a:t>
            </a:r>
            <a:endParaRPr lang="en-US" b="1">
              <a:solidFill>
                <a:schemeClr val="bg2">
                  <a:lumMod val="25000"/>
                </a:schemeClr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b="1">
                <a:solidFill>
                  <a:schemeClr val="bg2">
                    <a:lumMod val="25000"/>
                  </a:schemeClr>
                </a:solidFill>
              </a:rPr>
              <a:t>Scientists from geophysics, physics, materials science, chemistry and high-performance computing. Includes lectures and labs.</a:t>
            </a:r>
          </a:p>
          <a:p>
            <a:pPr marL="742950" lvl="1" indent="-285750">
              <a:buFont typeface="Arial"/>
              <a:buChar char="•"/>
            </a:pPr>
            <a:r>
              <a:rPr lang="en-US" b="1">
                <a:solidFill>
                  <a:schemeClr val="bg2">
                    <a:lumMod val="25000"/>
                  </a:schemeClr>
                </a:solidFill>
              </a:rPr>
              <a:t>$150 registration fee. Housing provided for non-local participants.</a:t>
            </a:r>
          </a:p>
          <a:p>
            <a:endParaRPr lang="en-US" b="1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b="1">
                <a:solidFill>
                  <a:schemeClr val="bg2">
                    <a:lumMod val="25000"/>
                  </a:schemeClr>
                </a:solidFill>
              </a:rPr>
              <a:t>Contact:</a:t>
            </a:r>
          </a:p>
          <a:p>
            <a:pPr marL="742950" lvl="1" indent="-285750">
              <a:buFont typeface="Arial"/>
              <a:buChar char="•"/>
            </a:pPr>
            <a:r>
              <a:rPr lang="en-US" b="1">
                <a:solidFill>
                  <a:schemeClr val="bg2">
                    <a:lumMod val="25000"/>
                  </a:schemeClr>
                </a:solidFill>
              </a:rPr>
              <a:t>http://mcc.illinois.edu/summerschool/2012</a:t>
            </a:r>
          </a:p>
          <a:p>
            <a:pPr marL="742950" lvl="1" indent="-285750">
              <a:buFont typeface="Arial"/>
              <a:buChar char="•"/>
            </a:pPr>
            <a:r>
              <a:rPr lang="en-US" b="1">
                <a:solidFill>
                  <a:schemeClr val="bg2">
                    <a:lumMod val="25000"/>
                  </a:schemeClr>
                </a:solidFill>
              </a:rPr>
              <a:t>Email: mcc-workshops@illinois.edu</a:t>
            </a:r>
          </a:p>
          <a:p>
            <a:pPr lvl="1"/>
            <a:endParaRPr lang="en-US" b="1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265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78000" y="1603101"/>
            <a:ext cx="6773333" cy="4708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2">
                    <a:lumMod val="25000"/>
                  </a:schemeClr>
                </a:solidFill>
              </a:rPr>
              <a:t>School sponsored by:</a:t>
            </a:r>
          </a:p>
          <a:p>
            <a:pPr lvl="1"/>
            <a:r>
              <a:rPr lang="en-US" b="1">
                <a:solidFill>
                  <a:schemeClr val="bg2">
                    <a:lumMod val="25000"/>
                  </a:schemeClr>
                </a:solidFill>
              </a:rPr>
              <a:t>University of Illinois at Urbana-Champaign:</a:t>
            </a:r>
            <a:br>
              <a:rPr lang="en-US" b="1">
                <a:solidFill>
                  <a:schemeClr val="bg2">
                    <a:lumMod val="25000"/>
                  </a:schemeClr>
                </a:solidFill>
              </a:rPr>
            </a:br>
            <a:r>
              <a:rPr lang="en-US" b="1">
                <a:solidFill>
                  <a:schemeClr val="bg2">
                    <a:lumMod val="25000"/>
                  </a:schemeClr>
                </a:solidFill>
              </a:rPr>
              <a:t>	Materials Computation Center</a:t>
            </a:r>
            <a:br>
              <a:rPr lang="en-US" b="1">
                <a:solidFill>
                  <a:schemeClr val="bg2">
                    <a:lumMod val="25000"/>
                  </a:schemeClr>
                </a:solidFill>
              </a:rPr>
            </a:br>
            <a:r>
              <a:rPr lang="en-US" b="1">
                <a:solidFill>
                  <a:schemeClr val="bg2">
                    <a:lumMod val="25000"/>
                  </a:schemeClr>
                </a:solidFill>
              </a:rPr>
              <a:t>	Frederick Seitz Materials Research Laboratory</a:t>
            </a:r>
          </a:p>
          <a:p>
            <a:pPr lvl="1"/>
            <a:r>
              <a:rPr lang="en-US" b="1">
                <a:solidFill>
                  <a:schemeClr val="bg2">
                    <a:lumMod val="25000"/>
                  </a:schemeClr>
                </a:solidFill>
              </a:rPr>
              <a:t>	Beckman Institute for Advanced Science and Technology</a:t>
            </a:r>
            <a:br>
              <a:rPr lang="en-US" b="1">
                <a:solidFill>
                  <a:schemeClr val="bg2">
                    <a:lumMod val="25000"/>
                  </a:schemeClr>
                </a:solidFill>
              </a:rPr>
            </a:br>
            <a:r>
              <a:rPr lang="en-US" b="1">
                <a:solidFill>
                  <a:schemeClr val="bg2">
                    <a:lumMod val="25000"/>
                  </a:schemeClr>
                </a:solidFill>
              </a:rPr>
              <a:t>         Network for Computational Nanotechnology</a:t>
            </a:r>
            <a:br>
              <a:rPr lang="en-US" b="1">
                <a:solidFill>
                  <a:schemeClr val="bg2">
                    <a:lumMod val="25000"/>
                  </a:schemeClr>
                </a:solidFill>
              </a:rPr>
            </a:br>
            <a:r>
              <a:rPr lang="en-US" b="1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b="1">
                <a:solidFill>
                  <a:schemeClr val="bg2">
                    <a:lumMod val="25000"/>
                  </a:schemeClr>
                </a:solidFill>
              </a:rPr>
            </a:br>
            <a:r>
              <a:rPr lang="en-US" b="1">
                <a:solidFill>
                  <a:schemeClr val="bg2">
                    <a:lumMod val="25000"/>
                  </a:schemeClr>
                </a:solidFill>
              </a:rPr>
              <a:t>National Science Foundation:</a:t>
            </a:r>
            <a:br>
              <a:rPr lang="en-US" b="1">
                <a:solidFill>
                  <a:schemeClr val="bg2">
                    <a:lumMod val="25000"/>
                  </a:schemeClr>
                </a:solidFill>
              </a:rPr>
            </a:br>
            <a:r>
              <a:rPr lang="en-US" b="1">
                <a:solidFill>
                  <a:schemeClr val="bg2">
                    <a:lumMod val="25000"/>
                  </a:schemeClr>
                </a:solidFill>
              </a:rPr>
              <a:t>	Supporting awards DMS 10-24936, DMS-10-25370, </a:t>
            </a:r>
            <a:br>
              <a:rPr lang="en-US" b="1">
                <a:solidFill>
                  <a:schemeClr val="bg2">
                    <a:lumMod val="25000"/>
                  </a:schemeClr>
                </a:solidFill>
              </a:rPr>
            </a:br>
            <a:r>
              <a:rPr lang="en-US" b="1">
                <a:solidFill>
                  <a:schemeClr val="bg2">
                    <a:lumMod val="25000"/>
                  </a:schemeClr>
                </a:solidFill>
              </a:rPr>
              <a:t>	DMS-10-25327, DMS-10-25392, DMR-03-25939</a:t>
            </a:r>
            <a:br>
              <a:rPr lang="en-US" b="1">
                <a:solidFill>
                  <a:schemeClr val="bg2">
                    <a:lumMod val="25000"/>
                  </a:schemeClr>
                </a:solidFill>
              </a:rPr>
            </a:br>
            <a:r>
              <a:rPr lang="en-US" b="1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b="1">
                <a:solidFill>
                  <a:schemeClr val="bg2">
                    <a:lumMod val="25000"/>
                  </a:schemeClr>
                </a:solidFill>
              </a:rPr>
            </a:br>
            <a:r>
              <a:rPr lang="en-US" b="1">
                <a:solidFill>
                  <a:schemeClr val="bg2">
                    <a:lumMod val="25000"/>
                  </a:schemeClr>
                </a:solidFill>
              </a:rPr>
              <a:t>Oak Ridge National Laboratory</a:t>
            </a:r>
          </a:p>
          <a:p>
            <a:endParaRPr lang="en-US" b="1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b="1">
                <a:solidFill>
                  <a:schemeClr val="bg2">
                    <a:lumMod val="25000"/>
                  </a:schemeClr>
                </a:solidFill>
              </a:rPr>
              <a:t>Organizers:</a:t>
            </a:r>
          </a:p>
          <a:p>
            <a:r>
              <a:rPr lang="en-US" b="1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tr-TR" b="1">
                <a:solidFill>
                  <a:schemeClr val="bg2">
                    <a:lumMod val="25000"/>
                  </a:schemeClr>
                </a:solidFill>
              </a:rPr>
              <a:t>D. Ceperley, R. Cohen, E. de Sturler, J. Kim, </a:t>
            </a:r>
            <a:br>
              <a:rPr lang="tr-TR" b="1">
                <a:solidFill>
                  <a:schemeClr val="bg2">
                    <a:lumMod val="25000"/>
                  </a:schemeClr>
                </a:solidFill>
              </a:rPr>
            </a:br>
            <a:r>
              <a:rPr lang="tr-TR" b="1">
                <a:solidFill>
                  <a:schemeClr val="bg2">
                    <a:lumMod val="25000"/>
                  </a:schemeClr>
                </a:solidFill>
              </a:rPr>
              <a:t>	B. Militzer, and N. Sobh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112857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23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Mimi Young</dc:creator>
  <cp:lastModifiedBy>Mimi Young</cp:lastModifiedBy>
  <cp:revision>7</cp:revision>
  <dcterms:created xsi:type="dcterms:W3CDTF">2012-01-30T18:31:55Z</dcterms:created>
  <dcterms:modified xsi:type="dcterms:W3CDTF">2012-01-30T22:02:10Z</dcterms:modified>
</cp:coreProperties>
</file>